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64"/>
  </p:notesMasterIdLst>
  <p:sldIdLst>
    <p:sldId id="256" r:id="rId2"/>
    <p:sldId id="318" r:id="rId3"/>
    <p:sldId id="305" r:id="rId4"/>
    <p:sldId id="306" r:id="rId5"/>
    <p:sldId id="307" r:id="rId6"/>
    <p:sldId id="301" r:id="rId7"/>
    <p:sldId id="425" r:id="rId8"/>
    <p:sldId id="426" r:id="rId9"/>
    <p:sldId id="327" r:id="rId10"/>
    <p:sldId id="322" r:id="rId11"/>
    <p:sldId id="323" r:id="rId12"/>
    <p:sldId id="348" r:id="rId13"/>
    <p:sldId id="330" r:id="rId14"/>
    <p:sldId id="349" r:id="rId15"/>
    <p:sldId id="331" r:id="rId16"/>
    <p:sldId id="332" r:id="rId17"/>
    <p:sldId id="333" r:id="rId18"/>
    <p:sldId id="334" r:id="rId19"/>
    <p:sldId id="335" r:id="rId20"/>
    <p:sldId id="324" r:id="rId21"/>
    <p:sldId id="325" r:id="rId22"/>
    <p:sldId id="326" r:id="rId23"/>
    <p:sldId id="404" r:id="rId24"/>
    <p:sldId id="405" r:id="rId25"/>
    <p:sldId id="406" r:id="rId26"/>
    <p:sldId id="407" r:id="rId27"/>
    <p:sldId id="339" r:id="rId28"/>
    <p:sldId id="341" r:id="rId29"/>
    <p:sldId id="340" r:id="rId30"/>
    <p:sldId id="342" r:id="rId31"/>
    <p:sldId id="343" r:id="rId32"/>
    <p:sldId id="399" r:id="rId33"/>
    <p:sldId id="328" r:id="rId34"/>
    <p:sldId id="308" r:id="rId35"/>
    <p:sldId id="315" r:id="rId36"/>
    <p:sldId id="309" r:id="rId37"/>
    <p:sldId id="310" r:id="rId38"/>
    <p:sldId id="311" r:id="rId39"/>
    <p:sldId id="364" r:id="rId40"/>
    <p:sldId id="336" r:id="rId41"/>
    <p:sldId id="312" r:id="rId42"/>
    <p:sldId id="313" r:id="rId43"/>
    <p:sldId id="314" r:id="rId44"/>
    <p:sldId id="344" r:id="rId45"/>
    <p:sldId id="303" r:id="rId46"/>
    <p:sldId id="320" r:id="rId47"/>
    <p:sldId id="319" r:id="rId48"/>
    <p:sldId id="321" r:id="rId49"/>
    <p:sldId id="345" r:id="rId50"/>
    <p:sldId id="304" r:id="rId51"/>
    <p:sldId id="302" r:id="rId52"/>
    <p:sldId id="337" r:id="rId53"/>
    <p:sldId id="264" r:id="rId54"/>
    <p:sldId id="286" r:id="rId55"/>
    <p:sldId id="395" r:id="rId56"/>
    <p:sldId id="288" r:id="rId57"/>
    <p:sldId id="265" r:id="rId58"/>
    <p:sldId id="266" r:id="rId59"/>
    <p:sldId id="287" r:id="rId60"/>
    <p:sldId id="267" r:id="rId61"/>
    <p:sldId id="366" r:id="rId62"/>
    <p:sldId id="367" r:id="rId63"/>
    <p:sldId id="368" r:id="rId64"/>
    <p:sldId id="369" r:id="rId65"/>
    <p:sldId id="268" r:id="rId66"/>
    <p:sldId id="269" r:id="rId67"/>
    <p:sldId id="270" r:id="rId68"/>
    <p:sldId id="278" r:id="rId69"/>
    <p:sldId id="350" r:id="rId70"/>
    <p:sldId id="351" r:id="rId71"/>
    <p:sldId id="352" r:id="rId72"/>
    <p:sldId id="260" r:id="rId73"/>
    <p:sldId id="353" r:id="rId74"/>
    <p:sldId id="354" r:id="rId75"/>
    <p:sldId id="355" r:id="rId76"/>
    <p:sldId id="356" r:id="rId77"/>
    <p:sldId id="259" r:id="rId78"/>
    <p:sldId id="358" r:id="rId79"/>
    <p:sldId id="359" r:id="rId80"/>
    <p:sldId id="360" r:id="rId81"/>
    <p:sldId id="361" r:id="rId82"/>
    <p:sldId id="261" r:id="rId83"/>
    <p:sldId id="263" r:id="rId84"/>
    <p:sldId id="357" r:id="rId85"/>
    <p:sldId id="280" r:id="rId86"/>
    <p:sldId id="262" r:id="rId87"/>
    <p:sldId id="362" r:id="rId88"/>
    <p:sldId id="363" r:id="rId89"/>
    <p:sldId id="281" r:id="rId90"/>
    <p:sldId id="376" r:id="rId91"/>
    <p:sldId id="377" r:id="rId92"/>
    <p:sldId id="378" r:id="rId93"/>
    <p:sldId id="379" r:id="rId94"/>
    <p:sldId id="380" r:id="rId95"/>
    <p:sldId id="381" r:id="rId96"/>
    <p:sldId id="283" r:id="rId97"/>
    <p:sldId id="365" r:id="rId98"/>
    <p:sldId id="282" r:id="rId99"/>
    <p:sldId id="284" r:id="rId100"/>
    <p:sldId id="285" r:id="rId101"/>
    <p:sldId id="289" r:id="rId102"/>
    <p:sldId id="290" r:id="rId103"/>
    <p:sldId id="291" r:id="rId104"/>
    <p:sldId id="292" r:id="rId105"/>
    <p:sldId id="293" r:id="rId106"/>
    <p:sldId id="294" r:id="rId107"/>
    <p:sldId id="295" r:id="rId108"/>
    <p:sldId id="296" r:id="rId109"/>
    <p:sldId id="338" r:id="rId110"/>
    <p:sldId id="316" r:id="rId111"/>
    <p:sldId id="410" r:id="rId112"/>
    <p:sldId id="408" r:id="rId113"/>
    <p:sldId id="409" r:id="rId114"/>
    <p:sldId id="411" r:id="rId115"/>
    <p:sldId id="412" r:id="rId116"/>
    <p:sldId id="414" r:id="rId117"/>
    <p:sldId id="415" r:id="rId118"/>
    <p:sldId id="416" r:id="rId119"/>
    <p:sldId id="417" r:id="rId120"/>
    <p:sldId id="420" r:id="rId121"/>
    <p:sldId id="419" r:id="rId122"/>
    <p:sldId id="421" r:id="rId123"/>
    <p:sldId id="422" r:id="rId124"/>
    <p:sldId id="347" r:id="rId125"/>
    <p:sldId id="297" r:id="rId126"/>
    <p:sldId id="298" r:id="rId127"/>
    <p:sldId id="299" r:id="rId128"/>
    <p:sldId id="346" r:id="rId129"/>
    <p:sldId id="300" r:id="rId130"/>
    <p:sldId id="317" r:id="rId131"/>
    <p:sldId id="370" r:id="rId132"/>
    <p:sldId id="372" r:id="rId133"/>
    <p:sldId id="374" r:id="rId134"/>
    <p:sldId id="373" r:id="rId135"/>
    <p:sldId id="375" r:id="rId136"/>
    <p:sldId id="371" r:id="rId137"/>
    <p:sldId id="382" r:id="rId138"/>
    <p:sldId id="383" r:id="rId139"/>
    <p:sldId id="384" r:id="rId140"/>
    <p:sldId id="387" r:id="rId141"/>
    <p:sldId id="385" r:id="rId142"/>
    <p:sldId id="386" r:id="rId143"/>
    <p:sldId id="388" r:id="rId144"/>
    <p:sldId id="389" r:id="rId145"/>
    <p:sldId id="424" r:id="rId146"/>
    <p:sldId id="429" r:id="rId147"/>
    <p:sldId id="430" r:id="rId148"/>
    <p:sldId id="403" r:id="rId149"/>
    <p:sldId id="390" r:id="rId150"/>
    <p:sldId id="391" r:id="rId151"/>
    <p:sldId id="393" r:id="rId152"/>
    <p:sldId id="397" r:id="rId153"/>
    <p:sldId id="398" r:id="rId154"/>
    <p:sldId id="400" r:id="rId155"/>
    <p:sldId id="402" r:id="rId156"/>
    <p:sldId id="401" r:id="rId157"/>
    <p:sldId id="396" r:id="rId158"/>
    <p:sldId id="392" r:id="rId159"/>
    <p:sldId id="423" r:id="rId160"/>
    <p:sldId id="394" r:id="rId161"/>
    <p:sldId id="427" r:id="rId162"/>
    <p:sldId id="428" r:id="rId1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9013F6-1BD8-4EBA-8AAD-492F5B36ACBE}" type="datetimeFigureOut">
              <a:rPr lang="en-US" smtClean="0"/>
              <a:t>2/9/2026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CDDA2-BE4D-4577-BF1F-B591E84DAAC6}" type="slidenum">
              <a:rPr lang="en-US" smtClean="0"/>
              <a:t>‹#›</a:t>
            </a:fld>
            <a:endParaRPr lang="en-US"/>
          </a:p>
        </p:txBody>
      </p:sp>
    </p:spTree>
    <p:extLst>
      <p:ext uri="{BB962C8B-B14F-4D97-AF65-F5344CB8AC3E}">
        <p14:creationId xmlns:p14="http://schemas.microsoft.com/office/powerpoint/2010/main" val="1387914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CDDA2-BE4D-4577-BF1F-B591E84DAAC6}" type="slidenum">
              <a:rPr lang="en-US" smtClean="0"/>
              <a:t>136</a:t>
            </a:fld>
            <a:endParaRPr lang="en-US"/>
          </a:p>
        </p:txBody>
      </p:sp>
    </p:spTree>
    <p:extLst>
      <p:ext uri="{BB962C8B-B14F-4D97-AF65-F5344CB8AC3E}">
        <p14:creationId xmlns:p14="http://schemas.microsoft.com/office/powerpoint/2010/main" val="325818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F1FCA8-8049-4AA6-A998-1699CEC8D5F3}" type="datetimeFigureOut">
              <a:rPr lang="en-US" smtClean="0"/>
              <a:t>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89355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2/9/2026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1872893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2/9/2026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1298935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2/9/2026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461053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2/9/2026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2857247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F1FCA8-8049-4AA6-A998-1699CEC8D5F3}" type="datetimeFigureOut">
              <a:rPr lang="en-US" smtClean="0"/>
              <a:t>2/9/2026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4003707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6F1FCA8-8049-4AA6-A998-1699CEC8D5F3}" type="datetimeFigureOut">
              <a:rPr lang="en-US" smtClean="0"/>
              <a:t>2/9/2026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1519240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F1FCA8-8049-4AA6-A998-1699CEC8D5F3}" type="datetimeFigureOut">
              <a:rPr lang="en-US" smtClean="0"/>
              <a:t>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637520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F1FCA8-8049-4AA6-A998-1699CEC8D5F3}" type="datetimeFigureOut">
              <a:rPr lang="en-US" smtClean="0"/>
              <a:t>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6933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F1FCA8-8049-4AA6-A998-1699CEC8D5F3}" type="datetimeFigureOut">
              <a:rPr lang="en-US" smtClean="0"/>
              <a:t>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1163454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F1FCA8-8049-4AA6-A998-1699CEC8D5F3}" type="datetimeFigureOut">
              <a:rPr lang="en-US" smtClean="0"/>
              <a:t>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2554386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F1FCA8-8049-4AA6-A998-1699CEC8D5F3}" type="datetimeFigureOut">
              <a:rPr lang="en-US" smtClean="0"/>
              <a:t>2/9/2026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4102003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F1FCA8-8049-4AA6-A998-1699CEC8D5F3}" type="datetimeFigureOut">
              <a:rPr lang="en-US" smtClean="0"/>
              <a:t>2/9/2026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3430194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F1FCA8-8049-4AA6-A998-1699CEC8D5F3}" type="datetimeFigureOut">
              <a:rPr lang="en-US" smtClean="0"/>
              <a:t>2/9/2026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3805388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F1FCA8-8049-4AA6-A998-1699CEC8D5F3}" type="datetimeFigureOut">
              <a:rPr lang="en-US" smtClean="0"/>
              <a:t>2/9/2026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3184875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2/9/2026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3918384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F1FCA8-8049-4AA6-A998-1699CEC8D5F3}" type="datetimeFigureOut">
              <a:rPr lang="en-US" smtClean="0"/>
              <a:t>2/9/2026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8C1325-99CB-4DC3-9316-C52CEF314085}" type="slidenum">
              <a:rPr lang="en-US" smtClean="0"/>
              <a:t>‹#›</a:t>
            </a:fld>
            <a:endParaRPr lang="en-US"/>
          </a:p>
        </p:txBody>
      </p:sp>
    </p:spTree>
    <p:extLst>
      <p:ext uri="{BB962C8B-B14F-4D97-AF65-F5344CB8AC3E}">
        <p14:creationId xmlns:p14="http://schemas.microsoft.com/office/powerpoint/2010/main" val="4285269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6F1FCA8-8049-4AA6-A998-1699CEC8D5F3}" type="datetimeFigureOut">
              <a:rPr lang="en-US" smtClean="0"/>
              <a:t>2/9/2026</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A8C1325-99CB-4DC3-9316-C52CEF314085}" type="slidenum">
              <a:rPr lang="en-US" smtClean="0"/>
              <a:t>‹#›</a:t>
            </a:fld>
            <a:endParaRPr lang="en-US"/>
          </a:p>
        </p:txBody>
      </p:sp>
    </p:spTree>
    <p:extLst>
      <p:ext uri="{BB962C8B-B14F-4D97-AF65-F5344CB8AC3E}">
        <p14:creationId xmlns:p14="http://schemas.microsoft.com/office/powerpoint/2010/main" val="2756115007"/>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11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2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5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EA336-EF5B-0572-47B4-203A9A99C1F0}"/>
              </a:ext>
            </a:extLst>
          </p:cNvPr>
          <p:cNvSpPr>
            <a:spLocks noGrp="1"/>
          </p:cNvSpPr>
          <p:nvPr>
            <p:ph type="ctrTitle"/>
          </p:nvPr>
        </p:nvSpPr>
        <p:spPr>
          <a:xfrm>
            <a:off x="1370693" y="1769540"/>
            <a:ext cx="9752832" cy="1828801"/>
          </a:xfrm>
        </p:spPr>
        <p:txBody>
          <a:bodyPr/>
          <a:lstStyle/>
          <a:p>
            <a:r>
              <a:rPr lang="en-US" dirty="0"/>
              <a:t>C#, OOP &amp; Solid &amp; Design patterns, LINQ, EF</a:t>
            </a:r>
          </a:p>
        </p:txBody>
      </p:sp>
      <p:sp>
        <p:nvSpPr>
          <p:cNvPr id="3" name="Subtitle 2">
            <a:extLst>
              <a:ext uri="{FF2B5EF4-FFF2-40B4-BE49-F238E27FC236}">
                <a16:creationId xmlns:a16="http://schemas.microsoft.com/office/drawing/2014/main" id="{C54E8082-368E-E81B-804A-581A20C54420}"/>
              </a:ext>
            </a:extLst>
          </p:cNvPr>
          <p:cNvSpPr>
            <a:spLocks noGrp="1"/>
          </p:cNvSpPr>
          <p:nvPr>
            <p:ph type="subTitle" idx="1"/>
          </p:nvPr>
        </p:nvSpPr>
        <p:spPr/>
        <p:txBody>
          <a:bodyPr/>
          <a:lstStyle/>
          <a:p>
            <a:r>
              <a:rPr lang="en-US" dirty="0"/>
              <a:t>By. Ahmed Mohamed Samir</a:t>
            </a:r>
          </a:p>
        </p:txBody>
      </p:sp>
    </p:spTree>
    <p:extLst>
      <p:ext uri="{BB962C8B-B14F-4D97-AF65-F5344CB8AC3E}">
        <p14:creationId xmlns:p14="http://schemas.microsoft.com/office/powerpoint/2010/main" val="3215926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59DB7-1034-8B61-061E-8AC44C0942D4}"/>
              </a:ext>
            </a:extLst>
          </p:cNvPr>
          <p:cNvSpPr>
            <a:spLocks noGrp="1"/>
          </p:cNvSpPr>
          <p:nvPr>
            <p:ph type="title"/>
          </p:nvPr>
        </p:nvSpPr>
        <p:spPr>
          <a:xfrm>
            <a:off x="913795" y="1"/>
            <a:ext cx="10353762" cy="572756"/>
          </a:xfrm>
        </p:spPr>
        <p:txBody>
          <a:bodyPr>
            <a:normAutofit fontScale="90000"/>
          </a:bodyPr>
          <a:lstStyle/>
          <a:p>
            <a:r>
              <a:rPr lang="en-US" b="1" dirty="0">
                <a:solidFill>
                  <a:srgbClr val="FF0000"/>
                </a:solidFill>
              </a:rPr>
              <a:t>Data Type</a:t>
            </a:r>
          </a:p>
        </p:txBody>
      </p:sp>
      <p:sp>
        <p:nvSpPr>
          <p:cNvPr id="3" name="Content Placeholder 2">
            <a:extLst>
              <a:ext uri="{FF2B5EF4-FFF2-40B4-BE49-F238E27FC236}">
                <a16:creationId xmlns:a16="http://schemas.microsoft.com/office/drawing/2014/main" id="{F90C5188-E651-F9BA-E778-8120436A5C9F}"/>
              </a:ext>
            </a:extLst>
          </p:cNvPr>
          <p:cNvSpPr>
            <a:spLocks noGrp="1"/>
          </p:cNvSpPr>
          <p:nvPr>
            <p:ph idx="1"/>
          </p:nvPr>
        </p:nvSpPr>
        <p:spPr>
          <a:xfrm>
            <a:off x="371789" y="572757"/>
            <a:ext cx="11424976" cy="5978768"/>
          </a:xfrm>
        </p:spPr>
        <p:txBody>
          <a:bodyPr/>
          <a:lstStyle/>
          <a:p>
            <a:r>
              <a:rPr lang="en-US" dirty="0"/>
              <a:t>Integral numeric types</a:t>
            </a:r>
          </a:p>
          <a:p>
            <a:pPr lvl="1"/>
            <a:r>
              <a:rPr lang="en-US" b="1" dirty="0" err="1">
                <a:solidFill>
                  <a:srgbClr val="FFFF00"/>
                </a:solidFill>
              </a:rPr>
              <a:t>sbyte</a:t>
            </a:r>
            <a:r>
              <a:rPr lang="en-US" dirty="0"/>
              <a:t> x  // 1 byte  [ -128 to 127 ], </a:t>
            </a:r>
            <a:r>
              <a:rPr lang="en-US" b="1" dirty="0">
                <a:solidFill>
                  <a:srgbClr val="FFFF00"/>
                </a:solidFill>
              </a:rPr>
              <a:t>byte</a:t>
            </a:r>
            <a:r>
              <a:rPr lang="en-US" dirty="0"/>
              <a:t> the largest num can carry is 2^8 – 1 = 255</a:t>
            </a:r>
            <a:endParaRPr lang="en-US" sz="2000" dirty="0"/>
          </a:p>
          <a:p>
            <a:pPr lvl="1"/>
            <a:r>
              <a:rPr lang="en-US" sz="1800" b="1" dirty="0">
                <a:solidFill>
                  <a:srgbClr val="FFFF00"/>
                </a:solidFill>
              </a:rPr>
              <a:t>short</a:t>
            </a:r>
            <a:r>
              <a:rPr lang="en-US" dirty="0"/>
              <a:t>    // 2 bytes  , </a:t>
            </a:r>
            <a:r>
              <a:rPr lang="en-US" b="1" dirty="0" err="1">
                <a:solidFill>
                  <a:srgbClr val="FFFF00"/>
                </a:solidFill>
              </a:rPr>
              <a:t>ushort</a:t>
            </a:r>
            <a:r>
              <a:rPr lang="en-US" b="1" dirty="0">
                <a:solidFill>
                  <a:srgbClr val="FFFF00"/>
                </a:solidFill>
              </a:rPr>
              <a:t> </a:t>
            </a:r>
            <a:r>
              <a:rPr lang="en-US" dirty="0"/>
              <a:t>the largest num can carry is 2^14 – 1</a:t>
            </a:r>
            <a:endParaRPr lang="en-US" b="1" dirty="0">
              <a:solidFill>
                <a:srgbClr val="FFFF00"/>
              </a:solidFill>
            </a:endParaRPr>
          </a:p>
          <a:p>
            <a:pPr lvl="1"/>
            <a:r>
              <a:rPr lang="en-US" sz="1800" b="1" dirty="0">
                <a:solidFill>
                  <a:srgbClr val="FFFF00"/>
                </a:solidFill>
              </a:rPr>
              <a:t>int</a:t>
            </a:r>
            <a:r>
              <a:rPr lang="en-US" dirty="0"/>
              <a:t> x    // 4 bytes  , </a:t>
            </a:r>
            <a:r>
              <a:rPr lang="en-US" b="1" dirty="0" err="1">
                <a:solidFill>
                  <a:srgbClr val="FFFF00"/>
                </a:solidFill>
              </a:rPr>
              <a:t>uint</a:t>
            </a:r>
            <a:endParaRPr lang="en-US" b="1" dirty="0">
              <a:solidFill>
                <a:srgbClr val="FFFF00"/>
              </a:solidFill>
            </a:endParaRPr>
          </a:p>
          <a:p>
            <a:pPr lvl="1"/>
            <a:r>
              <a:rPr lang="en-US" sz="1800" b="1" dirty="0">
                <a:solidFill>
                  <a:srgbClr val="FFFF00"/>
                </a:solidFill>
              </a:rPr>
              <a:t>long</a:t>
            </a:r>
            <a:r>
              <a:rPr lang="en-US" dirty="0"/>
              <a:t> x   // 8 bytes  , </a:t>
            </a:r>
            <a:r>
              <a:rPr lang="en-US" b="1" dirty="0" err="1">
                <a:solidFill>
                  <a:srgbClr val="FFFF00"/>
                </a:solidFill>
              </a:rPr>
              <a:t>ulong</a:t>
            </a:r>
            <a:r>
              <a:rPr lang="en-US" b="1" dirty="0">
                <a:solidFill>
                  <a:srgbClr val="FFFF00"/>
                </a:solidFill>
              </a:rPr>
              <a:t> </a:t>
            </a:r>
            <a:r>
              <a:rPr lang="en-US" b="1" dirty="0">
                <a:solidFill>
                  <a:srgbClr val="FFFF00"/>
                </a:solidFill>
                <a:sym typeface="Wingdings" panose="05000000000000000000" pitchFamily="2" charset="2"/>
              </a:rPr>
              <a:t></a:t>
            </a:r>
            <a:r>
              <a:rPr lang="en-US" b="1" dirty="0">
                <a:solidFill>
                  <a:srgbClr val="FFFF00"/>
                </a:solidFill>
              </a:rPr>
              <a:t> </a:t>
            </a:r>
            <a:r>
              <a:rPr lang="en-US" dirty="0"/>
              <a:t>0 to 18,446,744,073,709,551,615</a:t>
            </a:r>
            <a:endParaRPr lang="en-US" b="1" dirty="0">
              <a:solidFill>
                <a:srgbClr val="FFFF00"/>
              </a:solidFill>
            </a:endParaRPr>
          </a:p>
          <a:p>
            <a:r>
              <a:rPr lang="en-US" dirty="0"/>
              <a:t>floating point numeric types</a:t>
            </a:r>
          </a:p>
          <a:p>
            <a:pPr lvl="1"/>
            <a:r>
              <a:rPr lang="en-US" dirty="0"/>
              <a:t>float    // 4 bytes</a:t>
            </a:r>
          </a:p>
          <a:p>
            <a:pPr lvl="1"/>
            <a:r>
              <a:rPr lang="en-US" dirty="0"/>
              <a:t>double   // 8 bytes</a:t>
            </a:r>
          </a:p>
          <a:p>
            <a:pPr lvl="1"/>
            <a:r>
              <a:rPr lang="en-US" dirty="0"/>
              <a:t>decimal  // 16 bytes , used with money</a:t>
            </a:r>
          </a:p>
          <a:p>
            <a:r>
              <a:rPr lang="en-US" dirty="0"/>
              <a:t>char : 1 byte</a:t>
            </a:r>
          </a:p>
          <a:p>
            <a:r>
              <a:rPr lang="en-US" dirty="0"/>
              <a:t>string : immutable [once created can’t changed]</a:t>
            </a:r>
          </a:p>
          <a:p>
            <a:r>
              <a:rPr lang="en-US" dirty="0"/>
              <a:t>int, double, float, char are implemented as struct</a:t>
            </a:r>
          </a:p>
          <a:p>
            <a:r>
              <a:rPr lang="en-US" dirty="0"/>
              <a:t>String implemented as a class</a:t>
            </a:r>
          </a:p>
        </p:txBody>
      </p:sp>
    </p:spTree>
    <p:extLst>
      <p:ext uri="{BB962C8B-B14F-4D97-AF65-F5344CB8AC3E}">
        <p14:creationId xmlns:p14="http://schemas.microsoft.com/office/powerpoint/2010/main" val="25816659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0FF9-5B08-6714-A48B-61C346BAD247}"/>
              </a:ext>
            </a:extLst>
          </p:cNvPr>
          <p:cNvSpPr>
            <a:spLocks noGrp="1"/>
          </p:cNvSpPr>
          <p:nvPr>
            <p:ph type="title"/>
          </p:nvPr>
        </p:nvSpPr>
        <p:spPr>
          <a:xfrm>
            <a:off x="919119" y="0"/>
            <a:ext cx="10353762" cy="457200"/>
          </a:xfrm>
        </p:spPr>
        <p:txBody>
          <a:bodyPr>
            <a:normAutofit fontScale="90000"/>
          </a:bodyPr>
          <a:lstStyle/>
          <a:p>
            <a:r>
              <a:rPr lang="en-US" dirty="0"/>
              <a:t>Behavioral patterns: Strategy pattern</a:t>
            </a:r>
          </a:p>
        </p:txBody>
      </p:sp>
      <p:sp>
        <p:nvSpPr>
          <p:cNvPr id="3" name="Content Placeholder 2">
            <a:extLst>
              <a:ext uri="{FF2B5EF4-FFF2-40B4-BE49-F238E27FC236}">
                <a16:creationId xmlns:a16="http://schemas.microsoft.com/office/drawing/2014/main" id="{D4934E35-ECEB-3374-B8A4-24E276F95662}"/>
              </a:ext>
            </a:extLst>
          </p:cNvPr>
          <p:cNvSpPr>
            <a:spLocks noGrp="1"/>
          </p:cNvSpPr>
          <p:nvPr>
            <p:ph idx="1"/>
          </p:nvPr>
        </p:nvSpPr>
        <p:spPr>
          <a:xfrm>
            <a:off x="314632" y="648929"/>
            <a:ext cx="10952925" cy="5810864"/>
          </a:xfrm>
        </p:spPr>
        <p:txBody>
          <a:bodyPr/>
          <a:lstStyle/>
          <a:p>
            <a:r>
              <a:rPr lang="en-US" dirty="0"/>
              <a:t>Enable selecting algorithm at the same time, instead of implementing one algorithm directly code receives at run-time instructions through which  one of </a:t>
            </a:r>
            <a:r>
              <a:rPr lang="en-US"/>
              <a:t>family algorithms will be used</a:t>
            </a:r>
          </a:p>
        </p:txBody>
      </p:sp>
    </p:spTree>
    <p:extLst>
      <p:ext uri="{BB962C8B-B14F-4D97-AF65-F5344CB8AC3E}">
        <p14:creationId xmlns:p14="http://schemas.microsoft.com/office/powerpoint/2010/main" val="5391741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2861E-033D-0788-6CB7-998EE154607F}"/>
              </a:ext>
            </a:extLst>
          </p:cNvPr>
          <p:cNvSpPr>
            <a:spLocks noGrp="1"/>
          </p:cNvSpPr>
          <p:nvPr>
            <p:ph type="title"/>
          </p:nvPr>
        </p:nvSpPr>
        <p:spPr>
          <a:xfrm>
            <a:off x="913795" y="0"/>
            <a:ext cx="10353762" cy="765110"/>
          </a:xfrm>
        </p:spPr>
        <p:txBody>
          <a:bodyPr/>
          <a:lstStyle/>
          <a:p>
            <a:r>
              <a:rPr lang="en-US" dirty="0"/>
              <a:t>Template Method Pattern</a:t>
            </a:r>
          </a:p>
        </p:txBody>
      </p:sp>
      <p:sp>
        <p:nvSpPr>
          <p:cNvPr id="3" name="Content Placeholder 2">
            <a:extLst>
              <a:ext uri="{FF2B5EF4-FFF2-40B4-BE49-F238E27FC236}">
                <a16:creationId xmlns:a16="http://schemas.microsoft.com/office/drawing/2014/main" id="{6FEDE843-9CD0-51BC-D649-F22667957CBC}"/>
              </a:ext>
            </a:extLst>
          </p:cNvPr>
          <p:cNvSpPr>
            <a:spLocks noGrp="1"/>
          </p:cNvSpPr>
          <p:nvPr>
            <p:ph idx="1"/>
          </p:nvPr>
        </p:nvSpPr>
        <p:spPr>
          <a:xfrm>
            <a:off x="913795" y="699796"/>
            <a:ext cx="10353762" cy="5421085"/>
          </a:xfrm>
        </p:spPr>
        <p:txBody>
          <a:bodyPr/>
          <a:lstStyle/>
          <a:p>
            <a:r>
              <a:rPr lang="en-US" dirty="0"/>
              <a:t>behavioral design pattern</a:t>
            </a:r>
          </a:p>
          <a:p>
            <a:r>
              <a:rPr lang="en-US" dirty="0"/>
              <a:t>Definition : defines </a:t>
            </a:r>
            <a:r>
              <a:rPr lang="en-US" b="1" dirty="0">
                <a:solidFill>
                  <a:srgbClr val="FF0000"/>
                </a:solidFill>
              </a:rPr>
              <a:t>the skeleton of an algorithm</a:t>
            </a:r>
            <a:r>
              <a:rPr lang="en-US" dirty="0"/>
              <a:t> in a </a:t>
            </a:r>
            <a:r>
              <a:rPr lang="en-US" b="1" dirty="0"/>
              <a:t>base class</a:t>
            </a:r>
            <a:r>
              <a:rPr lang="en-US" dirty="0"/>
              <a:t>, but </a:t>
            </a:r>
            <a:r>
              <a:rPr lang="en-US" b="1" dirty="0"/>
              <a:t>lets derived classes override specific steps</a:t>
            </a:r>
            <a:r>
              <a:rPr lang="en-US" dirty="0"/>
              <a:t> without changing the algorithm's structure</a:t>
            </a:r>
          </a:p>
          <a:p>
            <a:r>
              <a:rPr lang="en-US" dirty="0"/>
              <a:t>When to use :</a:t>
            </a:r>
          </a:p>
          <a:p>
            <a:pPr lvl="1"/>
            <a:r>
              <a:rPr lang="en-US" dirty="0"/>
              <a:t>You have a </a:t>
            </a:r>
            <a:r>
              <a:rPr lang="en-US" b="1" dirty="0"/>
              <a:t>fixed algorithm</a:t>
            </a:r>
            <a:r>
              <a:rPr lang="en-US" dirty="0"/>
              <a:t>, but some steps vary</a:t>
            </a:r>
          </a:p>
          <a:p>
            <a:endParaRPr lang="en-US" dirty="0"/>
          </a:p>
        </p:txBody>
      </p:sp>
    </p:spTree>
    <p:extLst>
      <p:ext uri="{BB962C8B-B14F-4D97-AF65-F5344CB8AC3E}">
        <p14:creationId xmlns:p14="http://schemas.microsoft.com/office/powerpoint/2010/main" val="34726670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6D2F5-FCE4-BD45-6169-68DCBEE4F4E6}"/>
              </a:ext>
            </a:extLst>
          </p:cNvPr>
          <p:cNvSpPr>
            <a:spLocks noGrp="1"/>
          </p:cNvSpPr>
          <p:nvPr>
            <p:ph type="title"/>
          </p:nvPr>
        </p:nvSpPr>
        <p:spPr>
          <a:xfrm>
            <a:off x="913795" y="96350"/>
            <a:ext cx="10353762" cy="970450"/>
          </a:xfrm>
        </p:spPr>
        <p:txBody>
          <a:bodyPr/>
          <a:lstStyle/>
          <a:p>
            <a:r>
              <a:rPr lang="en-US" dirty="0"/>
              <a:t>Template Method Pattern Ex1</a:t>
            </a:r>
          </a:p>
        </p:txBody>
      </p:sp>
      <p:sp>
        <p:nvSpPr>
          <p:cNvPr id="7" name="Content Placeholder 6">
            <a:extLst>
              <a:ext uri="{FF2B5EF4-FFF2-40B4-BE49-F238E27FC236}">
                <a16:creationId xmlns:a16="http://schemas.microsoft.com/office/drawing/2014/main" id="{17E07024-CA4D-4264-4772-B4C207B1FC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80890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AACB4-60FF-FA90-1993-8D2E078095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AB6A16-9FF6-CA02-1B87-D76B0FD6069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821408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F2ED5-93A3-8219-688D-F0ED42E3F3D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64311A-2104-3A32-B726-D39F6B0293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664497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B4C26E-841B-094B-670A-A743B12CA183}"/>
              </a:ext>
            </a:extLst>
          </p:cNvPr>
          <p:cNvSpPr>
            <a:spLocks noGrp="1"/>
          </p:cNvSpPr>
          <p:nvPr>
            <p:ph idx="1"/>
          </p:nvPr>
        </p:nvSpPr>
        <p:spPr>
          <a:xfrm>
            <a:off x="919119" y="1992549"/>
            <a:ext cx="10353762" cy="2550268"/>
          </a:xfrm>
        </p:spPr>
        <p:txBody>
          <a:bodyPr>
            <a:normAutofit/>
          </a:bodyPr>
          <a:lstStyle/>
          <a:p>
            <a:pPr marL="36900" indent="0" algn="ctr">
              <a:buNone/>
            </a:pPr>
            <a:r>
              <a:rPr lang="en-US" sz="13800" b="1" dirty="0">
                <a:solidFill>
                  <a:srgbClr val="FF0000"/>
                </a:solidFill>
              </a:rPr>
              <a:t>LINQ</a:t>
            </a:r>
          </a:p>
        </p:txBody>
      </p:sp>
    </p:spTree>
    <p:extLst>
      <p:ext uri="{BB962C8B-B14F-4D97-AF65-F5344CB8AC3E}">
        <p14:creationId xmlns:p14="http://schemas.microsoft.com/office/powerpoint/2010/main" val="8832853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889681-B344-FB69-B43C-E9DD23B8B547}"/>
              </a:ext>
            </a:extLst>
          </p:cNvPr>
          <p:cNvSpPr>
            <a:spLocks noGrp="1"/>
          </p:cNvSpPr>
          <p:nvPr>
            <p:ph idx="1"/>
          </p:nvPr>
        </p:nvSpPr>
        <p:spPr>
          <a:xfrm>
            <a:off x="-1" y="737397"/>
            <a:ext cx="12078119" cy="6286401"/>
          </a:xfrm>
        </p:spPr>
        <p:txBody>
          <a:bodyPr/>
          <a:lstStyle/>
          <a:p>
            <a:r>
              <a:rPr lang="en-US" dirty="0"/>
              <a:t>Both used for query collections, support deferred execution</a:t>
            </a:r>
          </a:p>
          <a:p>
            <a:r>
              <a:rPr lang="en-US" dirty="0" err="1"/>
              <a:t>IEnumerable</a:t>
            </a:r>
            <a:r>
              <a:rPr lang="en-US" dirty="0"/>
              <a:t>: </a:t>
            </a:r>
          </a:p>
          <a:p>
            <a:pPr lvl="1"/>
            <a:r>
              <a:rPr lang="en-US" dirty="0"/>
              <a:t>it’s is designed to query on collection stored in memory, </a:t>
            </a:r>
          </a:p>
          <a:p>
            <a:pPr lvl="1"/>
            <a:r>
              <a:rPr lang="en-US" dirty="0"/>
              <a:t>LINQ Query is executed on ram as C# code </a:t>
            </a:r>
          </a:p>
          <a:p>
            <a:pPr lvl="1"/>
            <a:r>
              <a:rPr lang="en-US" dirty="0"/>
              <a:t>Suitable for small collections as it loads all data into memory before processing.</a:t>
            </a:r>
          </a:p>
          <a:p>
            <a:r>
              <a:rPr lang="en-US" dirty="0" err="1"/>
              <a:t>IQueraable</a:t>
            </a:r>
            <a:r>
              <a:rPr lang="en-US" dirty="0"/>
              <a:t>: </a:t>
            </a:r>
          </a:p>
          <a:p>
            <a:pPr lvl="1"/>
            <a:r>
              <a:rPr lang="en-US" dirty="0"/>
              <a:t>it’s designed to query on large datasets from DB, </a:t>
            </a:r>
          </a:p>
          <a:p>
            <a:pPr lvl="1"/>
            <a:r>
              <a:rPr lang="en-US" dirty="0"/>
              <a:t>LINQ Query is translated to the query language Like SQL and executed on it</a:t>
            </a:r>
          </a:p>
          <a:p>
            <a:pPr lvl="1"/>
            <a:r>
              <a:rPr lang="en-US" dirty="0"/>
              <a:t>More efficient for large datasets as it performs query operations at the data source level.</a:t>
            </a:r>
          </a:p>
          <a:p>
            <a:endParaRPr lang="en-US" dirty="0"/>
          </a:p>
        </p:txBody>
      </p:sp>
      <p:sp>
        <p:nvSpPr>
          <p:cNvPr id="4" name="Rectangle 1">
            <a:extLst>
              <a:ext uri="{FF2B5EF4-FFF2-40B4-BE49-F238E27FC236}">
                <a16:creationId xmlns:a16="http://schemas.microsoft.com/office/drawing/2014/main" id="{7658C3F1-068C-73D7-DDDF-CF1FAD5B525F}"/>
              </a:ext>
            </a:extLst>
          </p:cNvPr>
          <p:cNvSpPr>
            <a:spLocks noGrp="1" noChangeArrowheads="1"/>
          </p:cNvSpPr>
          <p:nvPr>
            <p:ph type="title"/>
          </p:nvPr>
        </p:nvSpPr>
        <p:spPr bwMode="auto">
          <a:xfrm>
            <a:off x="582804" y="152622"/>
            <a:ext cx="113043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in C# LINQ what is the difference between </a:t>
            </a:r>
            <a:r>
              <a:rPr lang="en-US" altLang="en-US" sz="2400" b="1" dirty="0">
                <a:ln>
                  <a:noFill/>
                </a:ln>
                <a:solidFill>
                  <a:schemeClr val="tx1"/>
                </a:solidFill>
                <a:effectLst/>
                <a:latin typeface="Arial" panose="020B0604020202020204" pitchFamily="34" charset="0"/>
              </a:rPr>
              <a:t>I</a:t>
            </a:r>
            <a:r>
              <a:rPr kumimoji="0" lang="en-US" altLang="en-US" sz="2400" b="1" i="0" u="none" strike="noStrike" cap="none" normalizeH="0" baseline="0" dirty="0">
                <a:ln>
                  <a:noFill/>
                </a:ln>
                <a:solidFill>
                  <a:schemeClr val="tx1"/>
                </a:solidFill>
                <a:effectLst/>
                <a:latin typeface="Arial" panose="020B0604020202020204" pitchFamily="34" charset="0"/>
              </a:rPr>
              <a:t>Querable, </a:t>
            </a:r>
            <a:r>
              <a:rPr lang="en-US" altLang="en-US" sz="2400" b="1" dirty="0" err="1">
                <a:ln>
                  <a:noFill/>
                </a:ln>
                <a:solidFill>
                  <a:schemeClr val="tx1"/>
                </a:solidFill>
                <a:effectLst/>
                <a:latin typeface="Arial" panose="020B0604020202020204" pitchFamily="34" charset="0"/>
              </a:rPr>
              <a:t>I</a:t>
            </a:r>
            <a:r>
              <a:rPr kumimoji="0" lang="en-US" altLang="en-US" sz="2400" b="1" i="0" u="none" strike="noStrike" cap="none" normalizeH="0" baseline="0" dirty="0" err="1">
                <a:ln>
                  <a:noFill/>
                </a:ln>
                <a:solidFill>
                  <a:schemeClr val="tx1"/>
                </a:solidFill>
                <a:effectLst/>
                <a:latin typeface="Arial" panose="020B0604020202020204" pitchFamily="34" charset="0"/>
              </a:rPr>
              <a:t>Enumerable</a:t>
            </a: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67347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69ABD-08C0-AC6F-E0D6-FEC113060A74}"/>
              </a:ext>
            </a:extLst>
          </p:cNvPr>
          <p:cNvSpPr>
            <a:spLocks noGrp="1"/>
          </p:cNvSpPr>
          <p:nvPr>
            <p:ph type="title"/>
          </p:nvPr>
        </p:nvSpPr>
        <p:spPr>
          <a:xfrm>
            <a:off x="110532" y="96350"/>
            <a:ext cx="12081468" cy="970450"/>
          </a:xfrm>
        </p:spPr>
        <p:txBody>
          <a:bodyPr>
            <a:noAutofit/>
          </a:bodyPr>
          <a:lstStyle/>
          <a:p>
            <a:r>
              <a:rPr kumimoji="0" lang="en-US" altLang="en-US" sz="2800" b="1" i="0" u="none" strike="noStrike" cap="none" normalizeH="0" baseline="0" dirty="0">
                <a:ln>
                  <a:noFill/>
                </a:ln>
                <a:solidFill>
                  <a:schemeClr val="tx1"/>
                </a:solidFill>
                <a:effectLst/>
                <a:latin typeface="Arial" panose="020B0604020202020204" pitchFamily="34" charset="0"/>
              </a:rPr>
              <a:t>in C# LINQ what is the difference between </a:t>
            </a:r>
            <a:r>
              <a:rPr lang="en-US" altLang="en-US" sz="2800" b="1" dirty="0">
                <a:ln>
                  <a:noFill/>
                </a:ln>
                <a:solidFill>
                  <a:schemeClr val="tx1"/>
                </a:solidFill>
                <a:effectLst/>
                <a:latin typeface="Arial" panose="020B0604020202020204" pitchFamily="34" charset="0"/>
              </a:rPr>
              <a:t>I</a:t>
            </a:r>
            <a:r>
              <a:rPr kumimoji="0" lang="en-US" altLang="en-US" sz="2800" b="1" i="0" u="none" strike="noStrike" cap="none" normalizeH="0" baseline="0" dirty="0">
                <a:ln>
                  <a:noFill/>
                </a:ln>
                <a:solidFill>
                  <a:schemeClr val="tx1"/>
                </a:solidFill>
                <a:effectLst/>
                <a:latin typeface="Arial" panose="020B0604020202020204" pitchFamily="34" charset="0"/>
              </a:rPr>
              <a:t>Querable, </a:t>
            </a:r>
            <a:r>
              <a:rPr lang="en-US" altLang="en-US" sz="2800" b="1" dirty="0" err="1">
                <a:ln>
                  <a:noFill/>
                </a:ln>
                <a:solidFill>
                  <a:schemeClr val="tx1"/>
                </a:solidFill>
                <a:effectLst/>
                <a:latin typeface="Arial" panose="020B0604020202020204" pitchFamily="34" charset="0"/>
              </a:rPr>
              <a:t>I</a:t>
            </a:r>
            <a:r>
              <a:rPr kumimoji="0" lang="en-US" altLang="en-US" sz="2800" b="1" i="0" u="none" strike="noStrike" cap="none" normalizeH="0" baseline="0" dirty="0" err="1">
                <a:ln>
                  <a:noFill/>
                </a:ln>
                <a:solidFill>
                  <a:schemeClr val="tx1"/>
                </a:solidFill>
                <a:effectLst/>
                <a:latin typeface="Arial" panose="020B0604020202020204" pitchFamily="34" charset="0"/>
              </a:rPr>
              <a:t>enumerable</a:t>
            </a:r>
            <a:r>
              <a:rPr kumimoji="0" lang="en-US" altLang="en-US" sz="2800" b="1" i="0" u="none" strike="noStrike" cap="none" normalizeH="0" baseline="0" dirty="0">
                <a:ln>
                  <a:noFill/>
                </a:ln>
                <a:solidFill>
                  <a:schemeClr val="tx1"/>
                </a:solidFill>
                <a:effectLst/>
                <a:latin typeface="Arial" panose="020B0604020202020204" pitchFamily="34" charset="0"/>
              </a:rPr>
              <a:t> (cont.)</a:t>
            </a:r>
            <a:endParaRPr lang="en-US" sz="2800" dirty="0"/>
          </a:p>
        </p:txBody>
      </p:sp>
      <p:sp>
        <p:nvSpPr>
          <p:cNvPr id="3" name="Content Placeholder 2">
            <a:extLst>
              <a:ext uri="{FF2B5EF4-FFF2-40B4-BE49-F238E27FC236}">
                <a16:creationId xmlns:a16="http://schemas.microsoft.com/office/drawing/2014/main" id="{FF3F8265-29DB-95E3-E0DA-C47E4C2CDB32}"/>
              </a:ext>
            </a:extLst>
          </p:cNvPr>
          <p:cNvSpPr>
            <a:spLocks noGrp="1"/>
          </p:cNvSpPr>
          <p:nvPr>
            <p:ph idx="1"/>
          </p:nvPr>
        </p:nvSpPr>
        <p:spPr>
          <a:xfrm>
            <a:off x="261257" y="1066800"/>
            <a:ext cx="11585750" cy="5293807"/>
          </a:xfrm>
        </p:spPr>
        <p:txBody>
          <a:bodyPr/>
          <a:lstStyle/>
          <a:p>
            <a:r>
              <a:rPr lang="en-US" dirty="0"/>
              <a:t>When Querying on Data Source is Faster: </a:t>
            </a:r>
          </a:p>
          <a:p>
            <a:pPr lvl="1"/>
            <a:r>
              <a:rPr lang="en-US" dirty="0"/>
              <a:t>For large data sets, data source can optimize the query execution and perform operations such as filtering, sorting, and joining efficiently at the server level. This reduces the amount of data transferred to the application. (amount of data that needs to be loaded into memory)</a:t>
            </a:r>
          </a:p>
          <a:p>
            <a:pPr lvl="1"/>
            <a:r>
              <a:rPr lang="en-US" b="1" dirty="0"/>
              <a:t>Remote Data</a:t>
            </a:r>
            <a:r>
              <a:rPr lang="en-US" dirty="0"/>
              <a:t>: When data is stored in a remote database and the goal is to minimize data transfer.</a:t>
            </a:r>
          </a:p>
          <a:p>
            <a:pPr lvl="1"/>
            <a:r>
              <a:rPr lang="en-US" dirty="0"/>
              <a:t>databases often have indexing and other optimization strategies that can significantly speed up query execution compared to iterating over an in-memory collection.</a:t>
            </a:r>
          </a:p>
          <a:p>
            <a:r>
              <a:rPr lang="en-US" dirty="0"/>
              <a:t>When Querying in Memory is Faster</a:t>
            </a:r>
          </a:p>
          <a:p>
            <a:pPr lvl="1"/>
            <a:r>
              <a:rPr lang="en-US" b="1" dirty="0"/>
              <a:t>Small Data Sets</a:t>
            </a:r>
            <a:r>
              <a:rPr lang="en-US" dirty="0"/>
              <a:t>: For small data sets, </a:t>
            </a:r>
          </a:p>
          <a:p>
            <a:pPr lvl="1"/>
            <a:r>
              <a:rPr lang="en-US" altLang="en-US" b="1" dirty="0"/>
              <a:t>When the data is already in memory (e.g., cached data), using </a:t>
            </a:r>
            <a:r>
              <a:rPr lang="en-US" altLang="en-US" b="1" dirty="0" err="1"/>
              <a:t>IEnumerable</a:t>
            </a:r>
            <a:r>
              <a:rPr lang="en-US" altLang="en-US" b="1" dirty="0"/>
              <a:t> can be more efficient and straightforward. </a:t>
            </a:r>
            <a:endParaRPr lang="en-US" b="1" dirty="0"/>
          </a:p>
          <a:p>
            <a:pPr lvl="1"/>
            <a:r>
              <a:rPr lang="en-US" b="1" dirty="0"/>
              <a:t>Simple Queries: For simple queries that do not benefit much from database optimizations, querying in memory can be more efficient</a:t>
            </a:r>
          </a:p>
          <a:p>
            <a:endParaRPr lang="en-US" dirty="0"/>
          </a:p>
        </p:txBody>
      </p:sp>
    </p:spTree>
    <p:extLst>
      <p:ext uri="{BB962C8B-B14F-4D97-AF65-F5344CB8AC3E}">
        <p14:creationId xmlns:p14="http://schemas.microsoft.com/office/powerpoint/2010/main" val="15446126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D920-2BF9-466C-466B-2E4AA5E621D0}"/>
              </a:ext>
            </a:extLst>
          </p:cNvPr>
          <p:cNvSpPr>
            <a:spLocks noGrp="1"/>
          </p:cNvSpPr>
          <p:nvPr>
            <p:ph type="title"/>
          </p:nvPr>
        </p:nvSpPr>
        <p:spPr>
          <a:xfrm>
            <a:off x="913795" y="77038"/>
            <a:ext cx="10353762" cy="586154"/>
          </a:xfrm>
        </p:spPr>
        <p:txBody>
          <a:bodyPr>
            <a:normAutofit fontScale="90000"/>
          </a:bodyPr>
          <a:lstStyle/>
          <a:p>
            <a:r>
              <a:rPr lang="en-US" dirty="0"/>
              <a:t>So, the effective pattern</a:t>
            </a:r>
          </a:p>
        </p:txBody>
      </p:sp>
      <p:sp>
        <p:nvSpPr>
          <p:cNvPr id="3" name="Content Placeholder 2">
            <a:extLst>
              <a:ext uri="{FF2B5EF4-FFF2-40B4-BE49-F238E27FC236}">
                <a16:creationId xmlns:a16="http://schemas.microsoft.com/office/drawing/2014/main" id="{7159B1FB-9D28-B6F0-B3B1-A41DF4D1C540}"/>
              </a:ext>
            </a:extLst>
          </p:cNvPr>
          <p:cNvSpPr>
            <a:spLocks noGrp="1"/>
          </p:cNvSpPr>
          <p:nvPr>
            <p:ph idx="1"/>
          </p:nvPr>
        </p:nvSpPr>
        <p:spPr>
          <a:xfrm>
            <a:off x="331596" y="663193"/>
            <a:ext cx="11676184" cy="5938574"/>
          </a:xfrm>
        </p:spPr>
        <p:txBody>
          <a:bodyPr/>
          <a:lstStyle/>
          <a:p>
            <a:r>
              <a:rPr lang="en-US" altLang="en-US" dirty="0"/>
              <a:t>Starting with </a:t>
            </a:r>
            <a:r>
              <a:rPr lang="en-US" altLang="en-US" dirty="0" err="1"/>
              <a:t>IQueryable</a:t>
            </a:r>
            <a:r>
              <a:rPr lang="en-US" altLang="en-US" dirty="0"/>
              <a:t> for fetching data from the database and then using </a:t>
            </a:r>
            <a:r>
              <a:rPr lang="en-US" altLang="en-US" dirty="0" err="1"/>
              <a:t>IEnumerable</a:t>
            </a:r>
            <a:r>
              <a:rPr lang="en-US" altLang="en-US" dirty="0"/>
              <a:t> for in-memory processing is a common and effective pattern. </a:t>
            </a:r>
          </a:p>
          <a:p>
            <a:r>
              <a:rPr lang="en-US" b="1" dirty="0" err="1">
                <a:solidFill>
                  <a:srgbClr val="FF0000"/>
                </a:solidFill>
              </a:rPr>
              <a:t>IQueryable</a:t>
            </a:r>
            <a:r>
              <a:rPr lang="en-US" b="1" dirty="0">
                <a:solidFill>
                  <a:srgbClr val="FF0000"/>
                </a:solidFill>
              </a:rPr>
              <a:t>&lt;Employee&gt; </a:t>
            </a:r>
            <a:r>
              <a:rPr lang="en-US" b="1" dirty="0" err="1">
                <a:solidFill>
                  <a:srgbClr val="FF0000"/>
                </a:solidFill>
              </a:rPr>
              <a:t>employeesQuery</a:t>
            </a:r>
            <a:r>
              <a:rPr lang="en-US" b="1" dirty="0">
                <a:solidFill>
                  <a:srgbClr val="FF0000"/>
                </a:solidFill>
              </a:rPr>
              <a:t> </a:t>
            </a:r>
            <a:r>
              <a:rPr lang="en-US" dirty="0"/>
              <a:t>= </a:t>
            </a:r>
            <a:r>
              <a:rPr lang="en-US" dirty="0" err="1"/>
              <a:t>context.Employees.Where</a:t>
            </a:r>
            <a:r>
              <a:rPr lang="en-US" dirty="0"/>
              <a:t>(e =&gt; </a:t>
            </a:r>
            <a:r>
              <a:rPr lang="en-US" dirty="0" err="1"/>
              <a:t>e.Salary</a:t>
            </a:r>
            <a:r>
              <a:rPr lang="en-US" dirty="0"/>
              <a:t> &gt; 50000);</a:t>
            </a:r>
          </a:p>
          <a:p>
            <a:pPr lvl="1"/>
            <a:r>
              <a:rPr lang="en-US" dirty="0"/>
              <a:t>Here I let DB Optimize the execution of the query and perform operations like filtering and sorting to reduce the amount data that will be transferred to application and loaded to client memory, don’t forget it the indexing that speed the execution of query</a:t>
            </a:r>
          </a:p>
          <a:p>
            <a:r>
              <a:rPr lang="en-US" dirty="0"/>
              <a:t>List&lt;Employee&gt; employees = </a:t>
            </a:r>
            <a:r>
              <a:rPr lang="en-US" dirty="0" err="1"/>
              <a:t>employeesQuery.ToList</a:t>
            </a:r>
            <a:r>
              <a:rPr lang="en-US" dirty="0"/>
              <a:t>(); </a:t>
            </a:r>
          </a:p>
          <a:p>
            <a:pPr lvl="1"/>
            <a:r>
              <a:rPr lang="en-US" dirty="0"/>
              <a:t>Executes the query on the database, Fetch the data into memory</a:t>
            </a:r>
          </a:p>
          <a:p>
            <a:r>
              <a:rPr lang="en-US" dirty="0"/>
              <a:t>Now the collection at memory so it’s preferred to use </a:t>
            </a:r>
            <a:r>
              <a:rPr lang="en-US" dirty="0" err="1"/>
              <a:t>IEnumerable</a:t>
            </a:r>
            <a:r>
              <a:rPr lang="en-US" dirty="0"/>
              <a:t> her</a:t>
            </a:r>
          </a:p>
          <a:p>
            <a:endParaRPr lang="en-US" dirty="0"/>
          </a:p>
        </p:txBody>
      </p:sp>
    </p:spTree>
    <p:extLst>
      <p:ext uri="{BB962C8B-B14F-4D97-AF65-F5344CB8AC3E}">
        <p14:creationId xmlns:p14="http://schemas.microsoft.com/office/powerpoint/2010/main" val="14760186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87976-CFC8-DBF6-90C2-995C83CA2DD9}"/>
              </a:ext>
            </a:extLst>
          </p:cNvPr>
          <p:cNvSpPr>
            <a:spLocks noGrp="1"/>
          </p:cNvSpPr>
          <p:nvPr>
            <p:ph type="title"/>
          </p:nvPr>
        </p:nvSpPr>
        <p:spPr>
          <a:xfrm>
            <a:off x="913795" y="0"/>
            <a:ext cx="10353762" cy="691590"/>
          </a:xfrm>
        </p:spPr>
        <p:txBody>
          <a:bodyPr>
            <a:normAutofit fontScale="90000"/>
          </a:bodyPr>
          <a:lstStyle/>
          <a:p>
            <a:r>
              <a:rPr lang="en-US" sz="4400" b="1" dirty="0"/>
              <a:t>IEquatable</a:t>
            </a:r>
          </a:p>
        </p:txBody>
      </p:sp>
      <p:sp>
        <p:nvSpPr>
          <p:cNvPr id="3" name="Content Placeholder 2">
            <a:extLst>
              <a:ext uri="{FF2B5EF4-FFF2-40B4-BE49-F238E27FC236}">
                <a16:creationId xmlns:a16="http://schemas.microsoft.com/office/drawing/2014/main" id="{CBBF9018-C4ED-1605-453A-7BD4CEDB84D1}"/>
              </a:ext>
            </a:extLst>
          </p:cNvPr>
          <p:cNvSpPr>
            <a:spLocks noGrp="1"/>
          </p:cNvSpPr>
          <p:nvPr>
            <p:ph idx="1"/>
          </p:nvPr>
        </p:nvSpPr>
        <p:spPr>
          <a:xfrm>
            <a:off x="476656" y="613769"/>
            <a:ext cx="11342450" cy="5932945"/>
          </a:xfrm>
        </p:spPr>
        <p:txBody>
          <a:bodyPr/>
          <a:lstStyle/>
          <a:p>
            <a:r>
              <a:rPr lang="en-US" dirty="0"/>
              <a:t>in C# when you want to define how instances of your class (or struct) are considered equal.</a:t>
            </a:r>
          </a:p>
          <a:p>
            <a:endParaRPr lang="en-US" dirty="0"/>
          </a:p>
        </p:txBody>
      </p:sp>
    </p:spTree>
    <p:extLst>
      <p:ext uri="{BB962C8B-B14F-4D97-AF65-F5344CB8AC3E}">
        <p14:creationId xmlns:p14="http://schemas.microsoft.com/office/powerpoint/2010/main" val="205179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3A0F-E7F2-327F-ED6F-063F89CE6FF5}"/>
              </a:ext>
            </a:extLst>
          </p:cNvPr>
          <p:cNvSpPr>
            <a:spLocks noGrp="1"/>
          </p:cNvSpPr>
          <p:nvPr>
            <p:ph type="title"/>
          </p:nvPr>
        </p:nvSpPr>
        <p:spPr>
          <a:xfrm>
            <a:off x="913795" y="16747"/>
            <a:ext cx="10353762" cy="592853"/>
          </a:xfrm>
        </p:spPr>
        <p:txBody>
          <a:bodyPr>
            <a:normAutofit fontScale="90000"/>
          </a:bodyPr>
          <a:lstStyle/>
          <a:p>
            <a:r>
              <a:rPr lang="en-US" dirty="0"/>
              <a:t>Data-types [cont.]</a:t>
            </a:r>
          </a:p>
        </p:txBody>
      </p:sp>
      <p:sp>
        <p:nvSpPr>
          <p:cNvPr id="3" name="Content Placeholder 2">
            <a:extLst>
              <a:ext uri="{FF2B5EF4-FFF2-40B4-BE49-F238E27FC236}">
                <a16:creationId xmlns:a16="http://schemas.microsoft.com/office/drawing/2014/main" id="{F8D0E0E7-56E6-AB58-2EE7-024835B967ED}"/>
              </a:ext>
            </a:extLst>
          </p:cNvPr>
          <p:cNvSpPr>
            <a:spLocks noGrp="1"/>
          </p:cNvSpPr>
          <p:nvPr>
            <p:ph idx="1"/>
          </p:nvPr>
        </p:nvSpPr>
        <p:spPr>
          <a:xfrm>
            <a:off x="272374" y="609600"/>
            <a:ext cx="11838562" cy="5976025"/>
          </a:xfrm>
        </p:spPr>
        <p:txBody>
          <a:bodyPr>
            <a:normAutofit/>
          </a:bodyPr>
          <a:lstStyle/>
          <a:p>
            <a:r>
              <a:rPr lang="en-US" sz="2400" dirty="0"/>
              <a:t>datatypes in C# are divided into 2 categories</a:t>
            </a:r>
          </a:p>
          <a:p>
            <a:pPr lvl="1"/>
            <a:r>
              <a:rPr lang="en-US" sz="2000" dirty="0"/>
              <a:t>Value datatype</a:t>
            </a:r>
          </a:p>
          <a:p>
            <a:pPr lvl="2"/>
            <a:r>
              <a:rPr lang="en-US" sz="2000" dirty="0"/>
              <a:t>Primitive types: stores single simple value like int, long, char</a:t>
            </a:r>
          </a:p>
          <a:p>
            <a:pPr lvl="2"/>
            <a:r>
              <a:rPr lang="en-US" sz="2000" dirty="0"/>
              <a:t>Struct, Enum</a:t>
            </a:r>
            <a:endParaRPr lang="en-US" sz="1800" dirty="0"/>
          </a:p>
          <a:p>
            <a:pPr lvl="2"/>
            <a:r>
              <a:rPr lang="en-US" sz="1800" dirty="0"/>
              <a:t>equal operator : deep copy</a:t>
            </a:r>
          </a:p>
          <a:p>
            <a:pPr lvl="1"/>
            <a:r>
              <a:rPr lang="en-US" sz="2200" dirty="0"/>
              <a:t>Reference datatype</a:t>
            </a:r>
          </a:p>
          <a:p>
            <a:pPr lvl="2"/>
            <a:r>
              <a:rPr lang="en-US" sz="2000" dirty="0"/>
              <a:t>Classes, string, object, array</a:t>
            </a:r>
          </a:p>
          <a:p>
            <a:pPr lvl="2"/>
            <a:r>
              <a:rPr lang="en-US" sz="2000" dirty="0"/>
              <a:t>equal operator : shallow copy</a:t>
            </a:r>
          </a:p>
        </p:txBody>
      </p:sp>
    </p:spTree>
    <p:extLst>
      <p:ext uri="{BB962C8B-B14F-4D97-AF65-F5344CB8AC3E}">
        <p14:creationId xmlns:p14="http://schemas.microsoft.com/office/powerpoint/2010/main" val="22694539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85D12E-7F0A-D2DC-AA57-2A4B10A2A448}"/>
              </a:ext>
            </a:extLst>
          </p:cNvPr>
          <p:cNvSpPr>
            <a:spLocks noGrp="1"/>
          </p:cNvSpPr>
          <p:nvPr>
            <p:ph idx="1"/>
          </p:nvPr>
        </p:nvSpPr>
        <p:spPr>
          <a:xfrm>
            <a:off x="919119" y="2521690"/>
            <a:ext cx="10353762" cy="1814619"/>
          </a:xfrm>
          <a:scene3d>
            <a:camera prst="orthographicFront"/>
            <a:lightRig rig="threePt" dir="t"/>
          </a:scene3d>
          <a:sp3d>
            <a:bevelT w="101600" prst="riblet"/>
          </a:sp3d>
        </p:spPr>
        <p:txBody>
          <a:bodyPr>
            <a:normAutofit/>
          </a:bodyPr>
          <a:lstStyle/>
          <a:p>
            <a:pPr marL="36900" indent="0" algn="ctr">
              <a:buNone/>
            </a:pPr>
            <a:r>
              <a:rPr lang="en-US" sz="8800" b="1" dirty="0">
                <a:solidFill>
                  <a:srgbClr val="FF0000"/>
                </a:solidFill>
                <a:effectLst>
                  <a:outerShdw blurRad="38100" dist="38100" dir="2700000" algn="tl">
                    <a:srgbClr val="000000">
                      <a:alpha val="43137"/>
                    </a:srgbClr>
                  </a:outerShdw>
                </a:effectLst>
              </a:rPr>
              <a:t>Entity Framework</a:t>
            </a:r>
          </a:p>
        </p:txBody>
      </p:sp>
    </p:spTree>
    <p:extLst>
      <p:ext uri="{BB962C8B-B14F-4D97-AF65-F5344CB8AC3E}">
        <p14:creationId xmlns:p14="http://schemas.microsoft.com/office/powerpoint/2010/main" val="36900947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1CE8E-6094-4856-B4B7-1E2EC44162BD}"/>
              </a:ext>
            </a:extLst>
          </p:cNvPr>
          <p:cNvSpPr>
            <a:spLocks noGrp="1"/>
          </p:cNvSpPr>
          <p:nvPr>
            <p:ph type="title"/>
          </p:nvPr>
        </p:nvSpPr>
        <p:spPr>
          <a:xfrm>
            <a:off x="919119" y="0"/>
            <a:ext cx="10353762" cy="695739"/>
          </a:xfrm>
        </p:spPr>
        <p:txBody>
          <a:bodyPr>
            <a:normAutofit fontScale="90000"/>
          </a:bodyPr>
          <a:lstStyle/>
          <a:p>
            <a:r>
              <a:rPr lang="en-US" b="1" dirty="0">
                <a:solidFill>
                  <a:srgbClr val="FF0000"/>
                </a:solidFill>
              </a:rPr>
              <a:t>Context members</a:t>
            </a:r>
          </a:p>
        </p:txBody>
      </p:sp>
      <p:pic>
        <p:nvPicPr>
          <p:cNvPr id="5" name="Content Placeholder 4">
            <a:extLst>
              <a:ext uri="{FF2B5EF4-FFF2-40B4-BE49-F238E27FC236}">
                <a16:creationId xmlns:a16="http://schemas.microsoft.com/office/drawing/2014/main" id="{2E8E5402-7296-DBF4-D462-8D0AE34B3AD0}"/>
              </a:ext>
            </a:extLst>
          </p:cNvPr>
          <p:cNvPicPr>
            <a:picLocks noGrp="1" noChangeAspect="1"/>
          </p:cNvPicPr>
          <p:nvPr>
            <p:ph idx="1"/>
          </p:nvPr>
        </p:nvPicPr>
        <p:blipFill>
          <a:blip r:embed="rId2"/>
          <a:stretch>
            <a:fillRect/>
          </a:stretch>
        </p:blipFill>
        <p:spPr>
          <a:xfrm>
            <a:off x="296103" y="907393"/>
            <a:ext cx="9682784" cy="462738"/>
          </a:xfrm>
          <a:prstGeom prst="rect">
            <a:avLst/>
          </a:prstGeom>
          <a:effectLst>
            <a:outerShdw blurRad="25400" dir="17880000">
              <a:srgbClr val="000000">
                <a:alpha val="46000"/>
              </a:srgbClr>
            </a:outerShdw>
          </a:effectLst>
        </p:spPr>
      </p:pic>
      <p:pic>
        <p:nvPicPr>
          <p:cNvPr id="11" name="Picture 10">
            <a:extLst>
              <a:ext uri="{FF2B5EF4-FFF2-40B4-BE49-F238E27FC236}">
                <a16:creationId xmlns:a16="http://schemas.microsoft.com/office/drawing/2014/main" id="{E6650B7A-8536-A682-6EB6-FDB5C7A14018}"/>
              </a:ext>
            </a:extLst>
          </p:cNvPr>
          <p:cNvPicPr>
            <a:picLocks noChangeAspect="1"/>
          </p:cNvPicPr>
          <p:nvPr/>
        </p:nvPicPr>
        <p:blipFill>
          <a:blip r:embed="rId3"/>
          <a:stretch>
            <a:fillRect/>
          </a:stretch>
        </p:blipFill>
        <p:spPr>
          <a:xfrm>
            <a:off x="296103" y="3319669"/>
            <a:ext cx="6404945" cy="1186101"/>
          </a:xfrm>
          <a:prstGeom prst="rect">
            <a:avLst/>
          </a:prstGeom>
        </p:spPr>
      </p:pic>
      <p:pic>
        <p:nvPicPr>
          <p:cNvPr id="13" name="Picture 12">
            <a:extLst>
              <a:ext uri="{FF2B5EF4-FFF2-40B4-BE49-F238E27FC236}">
                <a16:creationId xmlns:a16="http://schemas.microsoft.com/office/drawing/2014/main" id="{88310764-14C5-50AF-1837-AADF7C3E10C6}"/>
              </a:ext>
            </a:extLst>
          </p:cNvPr>
          <p:cNvPicPr>
            <a:picLocks noChangeAspect="1"/>
          </p:cNvPicPr>
          <p:nvPr/>
        </p:nvPicPr>
        <p:blipFill>
          <a:blip r:embed="rId4"/>
          <a:stretch>
            <a:fillRect/>
          </a:stretch>
        </p:blipFill>
        <p:spPr>
          <a:xfrm>
            <a:off x="296103" y="2242898"/>
            <a:ext cx="9776449" cy="944979"/>
          </a:xfrm>
          <a:prstGeom prst="rect">
            <a:avLst/>
          </a:prstGeom>
        </p:spPr>
      </p:pic>
      <p:pic>
        <p:nvPicPr>
          <p:cNvPr id="17" name="Picture 16">
            <a:extLst>
              <a:ext uri="{FF2B5EF4-FFF2-40B4-BE49-F238E27FC236}">
                <a16:creationId xmlns:a16="http://schemas.microsoft.com/office/drawing/2014/main" id="{06635145-279F-FDB1-A3FE-782DAC97F632}"/>
              </a:ext>
            </a:extLst>
          </p:cNvPr>
          <p:cNvPicPr>
            <a:picLocks noChangeAspect="1"/>
          </p:cNvPicPr>
          <p:nvPr/>
        </p:nvPicPr>
        <p:blipFill>
          <a:blip r:embed="rId5"/>
          <a:stretch>
            <a:fillRect/>
          </a:stretch>
        </p:blipFill>
        <p:spPr>
          <a:xfrm>
            <a:off x="296103" y="1501923"/>
            <a:ext cx="4581525" cy="631647"/>
          </a:xfrm>
          <a:prstGeom prst="rect">
            <a:avLst/>
          </a:prstGeom>
        </p:spPr>
      </p:pic>
    </p:spTree>
    <p:extLst>
      <p:ext uri="{BB962C8B-B14F-4D97-AF65-F5344CB8AC3E}">
        <p14:creationId xmlns:p14="http://schemas.microsoft.com/office/powerpoint/2010/main" val="29619611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F93C-DC75-68F1-7800-036A6CC707BD}"/>
              </a:ext>
            </a:extLst>
          </p:cNvPr>
          <p:cNvSpPr>
            <a:spLocks noGrp="1"/>
          </p:cNvSpPr>
          <p:nvPr>
            <p:ph type="title"/>
          </p:nvPr>
        </p:nvSpPr>
        <p:spPr>
          <a:xfrm>
            <a:off x="913795" y="0"/>
            <a:ext cx="10353762" cy="725557"/>
          </a:xfrm>
        </p:spPr>
        <p:txBody>
          <a:bodyPr>
            <a:normAutofit fontScale="90000"/>
          </a:bodyPr>
          <a:lstStyle/>
          <a:p>
            <a:r>
              <a:rPr lang="en-US" sz="4400" b="1" dirty="0">
                <a:solidFill>
                  <a:srgbClr val="FF0000"/>
                </a:solidFill>
              </a:rPr>
              <a:t>Entity Entry</a:t>
            </a:r>
          </a:p>
        </p:txBody>
      </p:sp>
      <p:pic>
        <p:nvPicPr>
          <p:cNvPr id="5" name="Content Placeholder 4">
            <a:extLst>
              <a:ext uri="{FF2B5EF4-FFF2-40B4-BE49-F238E27FC236}">
                <a16:creationId xmlns:a16="http://schemas.microsoft.com/office/drawing/2014/main" id="{0673458C-A788-B7CF-4F3D-1C4D7D93AD92}"/>
              </a:ext>
            </a:extLst>
          </p:cNvPr>
          <p:cNvPicPr>
            <a:picLocks noGrp="1" noChangeAspect="1"/>
          </p:cNvPicPr>
          <p:nvPr>
            <p:ph idx="1"/>
          </p:nvPr>
        </p:nvPicPr>
        <p:blipFill>
          <a:blip r:embed="rId2"/>
          <a:stretch>
            <a:fillRect/>
          </a:stretch>
        </p:blipFill>
        <p:spPr>
          <a:xfrm>
            <a:off x="178299" y="821567"/>
            <a:ext cx="10208092" cy="4842746"/>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28627915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DDCF-C4F7-4FCD-CE73-2DE94F17BF00}"/>
              </a:ext>
            </a:extLst>
          </p:cNvPr>
          <p:cNvSpPr>
            <a:spLocks noGrp="1"/>
          </p:cNvSpPr>
          <p:nvPr>
            <p:ph type="title"/>
          </p:nvPr>
        </p:nvSpPr>
        <p:spPr>
          <a:xfrm>
            <a:off x="913795" y="112644"/>
            <a:ext cx="10353762" cy="652670"/>
          </a:xfrm>
        </p:spPr>
        <p:txBody>
          <a:bodyPr>
            <a:normAutofit fontScale="90000"/>
          </a:bodyPr>
          <a:lstStyle/>
          <a:p>
            <a:r>
              <a:rPr lang="en-US" b="1" dirty="0">
                <a:solidFill>
                  <a:srgbClr val="FF0000"/>
                </a:solidFill>
              </a:rPr>
              <a:t>Navigation Entry</a:t>
            </a:r>
          </a:p>
        </p:txBody>
      </p:sp>
      <p:pic>
        <p:nvPicPr>
          <p:cNvPr id="5" name="Picture 4">
            <a:extLst>
              <a:ext uri="{FF2B5EF4-FFF2-40B4-BE49-F238E27FC236}">
                <a16:creationId xmlns:a16="http://schemas.microsoft.com/office/drawing/2014/main" id="{DB927F59-CFD3-ACD5-B09F-015BAA124EBA}"/>
              </a:ext>
            </a:extLst>
          </p:cNvPr>
          <p:cNvPicPr>
            <a:picLocks noChangeAspect="1"/>
          </p:cNvPicPr>
          <p:nvPr/>
        </p:nvPicPr>
        <p:blipFill>
          <a:blip r:embed="rId2"/>
          <a:stretch>
            <a:fillRect/>
          </a:stretch>
        </p:blipFill>
        <p:spPr>
          <a:xfrm>
            <a:off x="61594" y="944218"/>
            <a:ext cx="12068811" cy="2574234"/>
          </a:xfrm>
          <a:prstGeom prst="rect">
            <a:avLst/>
          </a:prstGeom>
        </p:spPr>
      </p:pic>
    </p:spTree>
    <p:extLst>
      <p:ext uri="{BB962C8B-B14F-4D97-AF65-F5344CB8AC3E}">
        <p14:creationId xmlns:p14="http://schemas.microsoft.com/office/powerpoint/2010/main" val="33161196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5D31-ECDB-B300-6E1F-7BDE051B5660}"/>
              </a:ext>
            </a:extLst>
          </p:cNvPr>
          <p:cNvSpPr>
            <a:spLocks noGrp="1"/>
          </p:cNvSpPr>
          <p:nvPr>
            <p:ph type="title"/>
          </p:nvPr>
        </p:nvSpPr>
        <p:spPr>
          <a:xfrm>
            <a:off x="913795" y="0"/>
            <a:ext cx="10353762" cy="576470"/>
          </a:xfrm>
        </p:spPr>
        <p:txBody>
          <a:bodyPr>
            <a:normAutofit fontScale="90000"/>
          </a:bodyPr>
          <a:lstStyle/>
          <a:p>
            <a:r>
              <a:rPr lang="en-US" b="1" dirty="0">
                <a:solidFill>
                  <a:srgbClr val="FF0000"/>
                </a:solidFill>
              </a:rPr>
              <a:t>Change Tracker</a:t>
            </a:r>
          </a:p>
        </p:txBody>
      </p:sp>
      <p:pic>
        <p:nvPicPr>
          <p:cNvPr id="5" name="Content Placeholder 4">
            <a:extLst>
              <a:ext uri="{FF2B5EF4-FFF2-40B4-BE49-F238E27FC236}">
                <a16:creationId xmlns:a16="http://schemas.microsoft.com/office/drawing/2014/main" id="{BB26690F-56F3-5549-28D2-7B62D2B65429}"/>
              </a:ext>
            </a:extLst>
          </p:cNvPr>
          <p:cNvPicPr>
            <a:picLocks noGrp="1" noChangeAspect="1"/>
          </p:cNvPicPr>
          <p:nvPr>
            <p:ph idx="1"/>
          </p:nvPr>
        </p:nvPicPr>
        <p:blipFill>
          <a:blip r:embed="rId2"/>
          <a:stretch>
            <a:fillRect/>
          </a:stretch>
        </p:blipFill>
        <p:spPr>
          <a:xfrm>
            <a:off x="96056" y="2131932"/>
            <a:ext cx="11999887" cy="983996"/>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DAC07DA9-E0C3-357C-1722-30DB821FF4DC}"/>
              </a:ext>
            </a:extLst>
          </p:cNvPr>
          <p:cNvPicPr>
            <a:picLocks noChangeAspect="1"/>
          </p:cNvPicPr>
          <p:nvPr/>
        </p:nvPicPr>
        <p:blipFill>
          <a:blip r:embed="rId3"/>
          <a:stretch>
            <a:fillRect/>
          </a:stretch>
        </p:blipFill>
        <p:spPr>
          <a:xfrm>
            <a:off x="189120" y="1025169"/>
            <a:ext cx="9722968" cy="914422"/>
          </a:xfrm>
          <a:prstGeom prst="rect">
            <a:avLst/>
          </a:prstGeom>
        </p:spPr>
      </p:pic>
      <p:pic>
        <p:nvPicPr>
          <p:cNvPr id="15" name="Picture 14">
            <a:extLst>
              <a:ext uri="{FF2B5EF4-FFF2-40B4-BE49-F238E27FC236}">
                <a16:creationId xmlns:a16="http://schemas.microsoft.com/office/drawing/2014/main" id="{EC12CF29-8270-CF4F-62C2-145B1ADEB845}"/>
              </a:ext>
            </a:extLst>
          </p:cNvPr>
          <p:cNvPicPr>
            <a:picLocks noChangeAspect="1"/>
          </p:cNvPicPr>
          <p:nvPr/>
        </p:nvPicPr>
        <p:blipFill>
          <a:blip r:embed="rId4"/>
          <a:stretch>
            <a:fillRect/>
          </a:stretch>
        </p:blipFill>
        <p:spPr>
          <a:xfrm>
            <a:off x="189120" y="3285004"/>
            <a:ext cx="6593784" cy="2772771"/>
          </a:xfrm>
          <a:prstGeom prst="rect">
            <a:avLst/>
          </a:prstGeom>
        </p:spPr>
      </p:pic>
    </p:spTree>
    <p:extLst>
      <p:ext uri="{BB962C8B-B14F-4D97-AF65-F5344CB8AC3E}">
        <p14:creationId xmlns:p14="http://schemas.microsoft.com/office/powerpoint/2010/main" val="9139233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E3FB-6F0C-494C-8793-D2A233F3434D}"/>
              </a:ext>
            </a:extLst>
          </p:cNvPr>
          <p:cNvSpPr>
            <a:spLocks noGrp="1"/>
          </p:cNvSpPr>
          <p:nvPr>
            <p:ph type="title"/>
          </p:nvPr>
        </p:nvSpPr>
        <p:spPr>
          <a:xfrm>
            <a:off x="913795" y="0"/>
            <a:ext cx="10353762" cy="576470"/>
          </a:xfrm>
        </p:spPr>
        <p:txBody>
          <a:bodyPr>
            <a:normAutofit fontScale="90000"/>
          </a:bodyPr>
          <a:lstStyle/>
          <a:p>
            <a:r>
              <a:rPr lang="en-US" dirty="0"/>
              <a:t>Entity States [Detached]</a:t>
            </a:r>
          </a:p>
        </p:txBody>
      </p:sp>
      <p:sp>
        <p:nvSpPr>
          <p:cNvPr id="3" name="Content Placeholder 2">
            <a:extLst>
              <a:ext uri="{FF2B5EF4-FFF2-40B4-BE49-F238E27FC236}">
                <a16:creationId xmlns:a16="http://schemas.microsoft.com/office/drawing/2014/main" id="{2F443103-E2E8-6BF7-826C-D56F6785D0FE}"/>
              </a:ext>
            </a:extLst>
          </p:cNvPr>
          <p:cNvSpPr>
            <a:spLocks noGrp="1"/>
          </p:cNvSpPr>
          <p:nvPr>
            <p:ph idx="1"/>
          </p:nvPr>
        </p:nvSpPr>
        <p:spPr>
          <a:xfrm>
            <a:off x="298174" y="576470"/>
            <a:ext cx="11698356" cy="6172199"/>
          </a:xfrm>
        </p:spPr>
        <p:txBody>
          <a:bodyPr/>
          <a:lstStyle/>
          <a:p>
            <a:r>
              <a:rPr lang="en-US" sz="2800" b="1" dirty="0"/>
              <a:t>Detached</a:t>
            </a:r>
          </a:p>
          <a:p>
            <a:pPr lvl="1"/>
            <a:r>
              <a:rPr lang="en-US" sz="2000" b="1" dirty="0"/>
              <a:t>The entity is not being tracked by the context.</a:t>
            </a:r>
          </a:p>
          <a:p>
            <a:pPr lvl="1"/>
            <a:r>
              <a:rPr lang="en-US" dirty="0"/>
              <a:t>Happens when:</a:t>
            </a:r>
          </a:p>
          <a:p>
            <a:pPr lvl="2"/>
            <a:r>
              <a:rPr lang="en-US" sz="1800" dirty="0"/>
              <a:t>Entity is created, </a:t>
            </a:r>
          </a:p>
          <a:p>
            <a:pPr lvl="2"/>
            <a:r>
              <a:rPr lang="en-US" sz="1800" dirty="0"/>
              <a:t>You used </a:t>
            </a:r>
            <a:r>
              <a:rPr lang="en-US" sz="1800" dirty="0" err="1"/>
              <a:t>AsNoTracking</a:t>
            </a:r>
            <a:r>
              <a:rPr lang="en-US" sz="1800" dirty="0"/>
              <a:t>()</a:t>
            </a:r>
            <a:endParaRPr lang="en-US" sz="1800" b="1"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CFAC8796-6A5E-DDBC-B84E-89D1F5F44B05}"/>
              </a:ext>
            </a:extLst>
          </p:cNvPr>
          <p:cNvPicPr>
            <a:picLocks noChangeAspect="1"/>
          </p:cNvPicPr>
          <p:nvPr/>
        </p:nvPicPr>
        <p:blipFill>
          <a:blip r:embed="rId2"/>
          <a:stretch>
            <a:fillRect/>
          </a:stretch>
        </p:blipFill>
        <p:spPr>
          <a:xfrm>
            <a:off x="913795" y="2997373"/>
            <a:ext cx="4186229" cy="3065272"/>
          </a:xfrm>
          <a:prstGeom prst="rect">
            <a:avLst/>
          </a:prstGeom>
        </p:spPr>
      </p:pic>
      <p:pic>
        <p:nvPicPr>
          <p:cNvPr id="11" name="Picture 10">
            <a:extLst>
              <a:ext uri="{FF2B5EF4-FFF2-40B4-BE49-F238E27FC236}">
                <a16:creationId xmlns:a16="http://schemas.microsoft.com/office/drawing/2014/main" id="{68A2D830-915C-4EC9-6FE6-274D21319D6D}"/>
              </a:ext>
            </a:extLst>
          </p:cNvPr>
          <p:cNvPicPr>
            <a:picLocks noChangeAspect="1"/>
          </p:cNvPicPr>
          <p:nvPr/>
        </p:nvPicPr>
        <p:blipFill>
          <a:blip r:embed="rId3"/>
          <a:stretch>
            <a:fillRect/>
          </a:stretch>
        </p:blipFill>
        <p:spPr>
          <a:xfrm>
            <a:off x="5715645" y="2997373"/>
            <a:ext cx="3931547" cy="3065273"/>
          </a:xfrm>
          <a:prstGeom prst="rect">
            <a:avLst/>
          </a:prstGeom>
        </p:spPr>
      </p:pic>
    </p:spTree>
    <p:extLst>
      <p:ext uri="{BB962C8B-B14F-4D97-AF65-F5344CB8AC3E}">
        <p14:creationId xmlns:p14="http://schemas.microsoft.com/office/powerpoint/2010/main" val="24840861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FE9A6-1699-9DFD-5AA1-819CA91F9A96}"/>
              </a:ext>
            </a:extLst>
          </p:cNvPr>
          <p:cNvSpPr>
            <a:spLocks noGrp="1"/>
          </p:cNvSpPr>
          <p:nvPr>
            <p:ph type="title"/>
          </p:nvPr>
        </p:nvSpPr>
        <p:spPr>
          <a:xfrm>
            <a:off x="913795" y="0"/>
            <a:ext cx="10353762" cy="586409"/>
          </a:xfrm>
        </p:spPr>
        <p:txBody>
          <a:bodyPr>
            <a:normAutofit fontScale="90000"/>
          </a:bodyPr>
          <a:lstStyle/>
          <a:p>
            <a:r>
              <a:rPr lang="en-US" dirty="0"/>
              <a:t>Entity States [Added]</a:t>
            </a:r>
          </a:p>
        </p:txBody>
      </p:sp>
      <p:sp>
        <p:nvSpPr>
          <p:cNvPr id="3" name="Content Placeholder 2">
            <a:extLst>
              <a:ext uri="{FF2B5EF4-FFF2-40B4-BE49-F238E27FC236}">
                <a16:creationId xmlns:a16="http://schemas.microsoft.com/office/drawing/2014/main" id="{E8A1AA12-275B-23AA-CD80-52B13011758E}"/>
              </a:ext>
            </a:extLst>
          </p:cNvPr>
          <p:cNvSpPr>
            <a:spLocks noGrp="1"/>
          </p:cNvSpPr>
          <p:nvPr>
            <p:ph idx="1"/>
          </p:nvPr>
        </p:nvSpPr>
        <p:spPr>
          <a:xfrm>
            <a:off x="198783" y="586409"/>
            <a:ext cx="11068774" cy="5204791"/>
          </a:xfrm>
        </p:spPr>
        <p:txBody>
          <a:bodyPr/>
          <a:lstStyle/>
          <a:p>
            <a:r>
              <a:rPr lang="en-US" b="1" dirty="0"/>
              <a:t>The entity is being tracked by the context but does not yet exist in the database</a:t>
            </a:r>
          </a:p>
          <a:p>
            <a:r>
              <a:rPr lang="en-US" dirty="0"/>
              <a:t>Happens when:</a:t>
            </a:r>
          </a:p>
          <a:p>
            <a:endParaRPr lang="en-US" b="1" dirty="0"/>
          </a:p>
          <a:p>
            <a:endParaRPr lang="en-US" b="1" dirty="0"/>
          </a:p>
        </p:txBody>
      </p:sp>
      <p:pic>
        <p:nvPicPr>
          <p:cNvPr id="5" name="Picture 4">
            <a:extLst>
              <a:ext uri="{FF2B5EF4-FFF2-40B4-BE49-F238E27FC236}">
                <a16:creationId xmlns:a16="http://schemas.microsoft.com/office/drawing/2014/main" id="{852BBD38-468F-BAD7-2E17-335FCED46EBB}"/>
              </a:ext>
            </a:extLst>
          </p:cNvPr>
          <p:cNvPicPr>
            <a:picLocks noChangeAspect="1"/>
          </p:cNvPicPr>
          <p:nvPr/>
        </p:nvPicPr>
        <p:blipFill>
          <a:blip r:embed="rId2"/>
          <a:stretch>
            <a:fillRect/>
          </a:stretch>
        </p:blipFill>
        <p:spPr>
          <a:xfrm>
            <a:off x="388661" y="1509091"/>
            <a:ext cx="4695825" cy="3581400"/>
          </a:xfrm>
          <a:prstGeom prst="rect">
            <a:avLst/>
          </a:prstGeom>
        </p:spPr>
      </p:pic>
      <p:pic>
        <p:nvPicPr>
          <p:cNvPr id="7" name="Picture 6">
            <a:extLst>
              <a:ext uri="{FF2B5EF4-FFF2-40B4-BE49-F238E27FC236}">
                <a16:creationId xmlns:a16="http://schemas.microsoft.com/office/drawing/2014/main" id="{73962364-F9D5-ECA6-81BD-3B096F674E0B}"/>
              </a:ext>
            </a:extLst>
          </p:cNvPr>
          <p:cNvPicPr>
            <a:picLocks noChangeAspect="1"/>
          </p:cNvPicPr>
          <p:nvPr/>
        </p:nvPicPr>
        <p:blipFill>
          <a:blip r:embed="rId3"/>
          <a:stretch>
            <a:fillRect/>
          </a:stretch>
        </p:blipFill>
        <p:spPr>
          <a:xfrm>
            <a:off x="5274364" y="1509091"/>
            <a:ext cx="5229225" cy="2867025"/>
          </a:xfrm>
          <a:prstGeom prst="rect">
            <a:avLst/>
          </a:prstGeom>
        </p:spPr>
      </p:pic>
    </p:spTree>
    <p:extLst>
      <p:ext uri="{BB962C8B-B14F-4D97-AF65-F5344CB8AC3E}">
        <p14:creationId xmlns:p14="http://schemas.microsoft.com/office/powerpoint/2010/main" val="33657256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8575E-206F-AF12-C24A-9E0349F526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91C467-EEC1-7239-8423-72F02961B5BB}"/>
              </a:ext>
            </a:extLst>
          </p:cNvPr>
          <p:cNvSpPr>
            <a:spLocks noGrp="1"/>
          </p:cNvSpPr>
          <p:nvPr>
            <p:ph type="title"/>
          </p:nvPr>
        </p:nvSpPr>
        <p:spPr>
          <a:xfrm>
            <a:off x="913795" y="0"/>
            <a:ext cx="10353762" cy="586409"/>
          </a:xfrm>
        </p:spPr>
        <p:txBody>
          <a:bodyPr>
            <a:normAutofit fontScale="90000"/>
          </a:bodyPr>
          <a:lstStyle/>
          <a:p>
            <a:r>
              <a:rPr lang="en-US" dirty="0"/>
              <a:t>Entity States [</a:t>
            </a:r>
            <a:r>
              <a:rPr lang="en-US" b="1" dirty="0"/>
              <a:t>Unchanged</a:t>
            </a:r>
            <a:r>
              <a:rPr lang="en-US" dirty="0"/>
              <a:t>]</a:t>
            </a:r>
          </a:p>
        </p:txBody>
      </p:sp>
      <p:sp>
        <p:nvSpPr>
          <p:cNvPr id="3" name="Content Placeholder 2">
            <a:extLst>
              <a:ext uri="{FF2B5EF4-FFF2-40B4-BE49-F238E27FC236}">
                <a16:creationId xmlns:a16="http://schemas.microsoft.com/office/drawing/2014/main" id="{5027B58A-B54A-1461-1CD1-7D54F1831C76}"/>
              </a:ext>
            </a:extLst>
          </p:cNvPr>
          <p:cNvSpPr>
            <a:spLocks noGrp="1"/>
          </p:cNvSpPr>
          <p:nvPr>
            <p:ph idx="1"/>
          </p:nvPr>
        </p:nvSpPr>
        <p:spPr>
          <a:xfrm>
            <a:off x="198783" y="586409"/>
            <a:ext cx="11068774" cy="5933661"/>
          </a:xfrm>
        </p:spPr>
        <p:txBody>
          <a:bodyPr/>
          <a:lstStyle/>
          <a:p>
            <a:r>
              <a:rPr lang="en-US" b="1" dirty="0"/>
              <a:t>The entity is being tracked by the context and exists in the database. Its property values have not changed from the values in the database</a:t>
            </a:r>
          </a:p>
          <a:p>
            <a:r>
              <a:rPr lang="en-US" dirty="0"/>
              <a:t>Happens when:</a:t>
            </a:r>
          </a:p>
          <a:p>
            <a:endParaRPr lang="en-US" b="1" dirty="0"/>
          </a:p>
          <a:p>
            <a:endParaRPr lang="en-US" b="1" dirty="0"/>
          </a:p>
        </p:txBody>
      </p:sp>
      <p:pic>
        <p:nvPicPr>
          <p:cNvPr id="6" name="Picture 5">
            <a:extLst>
              <a:ext uri="{FF2B5EF4-FFF2-40B4-BE49-F238E27FC236}">
                <a16:creationId xmlns:a16="http://schemas.microsoft.com/office/drawing/2014/main" id="{41A8E0D0-A54B-D121-9407-AB52C735D167}"/>
              </a:ext>
            </a:extLst>
          </p:cNvPr>
          <p:cNvPicPr>
            <a:picLocks noChangeAspect="1"/>
          </p:cNvPicPr>
          <p:nvPr/>
        </p:nvPicPr>
        <p:blipFill>
          <a:blip r:embed="rId2"/>
          <a:stretch>
            <a:fillRect/>
          </a:stretch>
        </p:blipFill>
        <p:spPr>
          <a:xfrm>
            <a:off x="425104" y="2019714"/>
            <a:ext cx="4086225" cy="3067050"/>
          </a:xfrm>
          <a:prstGeom prst="rect">
            <a:avLst/>
          </a:prstGeom>
        </p:spPr>
      </p:pic>
      <p:pic>
        <p:nvPicPr>
          <p:cNvPr id="9" name="Picture 8">
            <a:extLst>
              <a:ext uri="{FF2B5EF4-FFF2-40B4-BE49-F238E27FC236}">
                <a16:creationId xmlns:a16="http://schemas.microsoft.com/office/drawing/2014/main" id="{A3FEDDDC-0D4D-9740-B3B0-067120ACD0DC}"/>
              </a:ext>
            </a:extLst>
          </p:cNvPr>
          <p:cNvPicPr>
            <a:picLocks noChangeAspect="1"/>
          </p:cNvPicPr>
          <p:nvPr/>
        </p:nvPicPr>
        <p:blipFill>
          <a:blip r:embed="rId3"/>
          <a:stretch>
            <a:fillRect/>
          </a:stretch>
        </p:blipFill>
        <p:spPr>
          <a:xfrm>
            <a:off x="5095254" y="2148508"/>
            <a:ext cx="4029075" cy="2943225"/>
          </a:xfrm>
          <a:prstGeom prst="rect">
            <a:avLst/>
          </a:prstGeom>
        </p:spPr>
      </p:pic>
    </p:spTree>
    <p:extLst>
      <p:ext uri="{BB962C8B-B14F-4D97-AF65-F5344CB8AC3E}">
        <p14:creationId xmlns:p14="http://schemas.microsoft.com/office/powerpoint/2010/main" val="34294257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8A09A-B35D-089D-40E7-B548B2F13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B96EAB-1F55-17D0-9AB7-B9C7D22383E2}"/>
              </a:ext>
            </a:extLst>
          </p:cNvPr>
          <p:cNvSpPr>
            <a:spLocks noGrp="1"/>
          </p:cNvSpPr>
          <p:nvPr>
            <p:ph type="title"/>
          </p:nvPr>
        </p:nvSpPr>
        <p:spPr>
          <a:xfrm>
            <a:off x="913795" y="0"/>
            <a:ext cx="10353762" cy="586409"/>
          </a:xfrm>
        </p:spPr>
        <p:txBody>
          <a:bodyPr>
            <a:normAutofit fontScale="90000"/>
          </a:bodyPr>
          <a:lstStyle/>
          <a:p>
            <a:r>
              <a:rPr lang="en-US" dirty="0"/>
              <a:t>Entity States [</a:t>
            </a:r>
            <a:r>
              <a:rPr lang="en-US" b="1" dirty="0"/>
              <a:t>Modified</a:t>
            </a:r>
            <a:r>
              <a:rPr lang="en-US" dirty="0"/>
              <a:t>]</a:t>
            </a:r>
          </a:p>
        </p:txBody>
      </p:sp>
      <p:sp>
        <p:nvSpPr>
          <p:cNvPr id="3" name="Content Placeholder 2">
            <a:extLst>
              <a:ext uri="{FF2B5EF4-FFF2-40B4-BE49-F238E27FC236}">
                <a16:creationId xmlns:a16="http://schemas.microsoft.com/office/drawing/2014/main" id="{0F5F94DC-92BF-6BAB-C7E7-55B2348472C7}"/>
              </a:ext>
            </a:extLst>
          </p:cNvPr>
          <p:cNvSpPr>
            <a:spLocks noGrp="1"/>
          </p:cNvSpPr>
          <p:nvPr>
            <p:ph idx="1"/>
          </p:nvPr>
        </p:nvSpPr>
        <p:spPr>
          <a:xfrm>
            <a:off x="198783" y="586409"/>
            <a:ext cx="11068774" cy="5933661"/>
          </a:xfrm>
        </p:spPr>
        <p:txBody>
          <a:bodyPr/>
          <a:lstStyle/>
          <a:p>
            <a:r>
              <a:rPr lang="en-US" b="1" dirty="0"/>
              <a:t>The entity is being tracked by the context and exists in the database. Some or all of its property values have been modified.</a:t>
            </a:r>
          </a:p>
          <a:p>
            <a:r>
              <a:rPr lang="en-US" dirty="0"/>
              <a:t>Happens when:</a:t>
            </a:r>
          </a:p>
          <a:p>
            <a:endParaRPr lang="en-US" b="1" dirty="0"/>
          </a:p>
          <a:p>
            <a:endParaRPr lang="en-US" b="1" dirty="0"/>
          </a:p>
        </p:txBody>
      </p:sp>
      <p:pic>
        <p:nvPicPr>
          <p:cNvPr id="5" name="Picture 4">
            <a:extLst>
              <a:ext uri="{FF2B5EF4-FFF2-40B4-BE49-F238E27FC236}">
                <a16:creationId xmlns:a16="http://schemas.microsoft.com/office/drawing/2014/main" id="{A4F4FCA8-FD84-3F87-E980-50A15F1D26DB}"/>
              </a:ext>
            </a:extLst>
          </p:cNvPr>
          <p:cNvPicPr>
            <a:picLocks noChangeAspect="1"/>
          </p:cNvPicPr>
          <p:nvPr/>
        </p:nvPicPr>
        <p:blipFill>
          <a:blip r:embed="rId2"/>
          <a:stretch>
            <a:fillRect/>
          </a:stretch>
        </p:blipFill>
        <p:spPr>
          <a:xfrm>
            <a:off x="71851" y="2025718"/>
            <a:ext cx="4295775" cy="3800475"/>
          </a:xfrm>
          <a:prstGeom prst="rect">
            <a:avLst/>
          </a:prstGeom>
        </p:spPr>
      </p:pic>
      <p:pic>
        <p:nvPicPr>
          <p:cNvPr id="8" name="Picture 7">
            <a:extLst>
              <a:ext uri="{FF2B5EF4-FFF2-40B4-BE49-F238E27FC236}">
                <a16:creationId xmlns:a16="http://schemas.microsoft.com/office/drawing/2014/main" id="{5F4DA4CB-E30E-AA8F-20D5-0C8F9EE71DB7}"/>
              </a:ext>
            </a:extLst>
          </p:cNvPr>
          <p:cNvPicPr>
            <a:picLocks noChangeAspect="1"/>
          </p:cNvPicPr>
          <p:nvPr/>
        </p:nvPicPr>
        <p:blipFill>
          <a:blip r:embed="rId3"/>
          <a:stretch>
            <a:fillRect/>
          </a:stretch>
        </p:blipFill>
        <p:spPr>
          <a:xfrm>
            <a:off x="4494558" y="2025718"/>
            <a:ext cx="4895850" cy="3048000"/>
          </a:xfrm>
          <a:prstGeom prst="rect">
            <a:avLst/>
          </a:prstGeom>
        </p:spPr>
      </p:pic>
    </p:spTree>
    <p:extLst>
      <p:ext uri="{BB962C8B-B14F-4D97-AF65-F5344CB8AC3E}">
        <p14:creationId xmlns:p14="http://schemas.microsoft.com/office/powerpoint/2010/main" val="31575544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8713-A9A4-C87A-2536-B797150BA3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EA6DB-B7A3-FDC8-2608-1B5496C9B1FC}"/>
              </a:ext>
            </a:extLst>
          </p:cNvPr>
          <p:cNvSpPr>
            <a:spLocks noGrp="1"/>
          </p:cNvSpPr>
          <p:nvPr>
            <p:ph type="title"/>
          </p:nvPr>
        </p:nvSpPr>
        <p:spPr>
          <a:xfrm>
            <a:off x="913795" y="0"/>
            <a:ext cx="10353762" cy="586409"/>
          </a:xfrm>
        </p:spPr>
        <p:txBody>
          <a:bodyPr>
            <a:normAutofit fontScale="90000"/>
          </a:bodyPr>
          <a:lstStyle/>
          <a:p>
            <a:r>
              <a:rPr lang="en-US" dirty="0"/>
              <a:t>Entity States [</a:t>
            </a:r>
            <a:r>
              <a:rPr lang="en-US" b="1" dirty="0"/>
              <a:t>Deleted</a:t>
            </a:r>
            <a:r>
              <a:rPr lang="en-US" dirty="0"/>
              <a:t>]</a:t>
            </a:r>
          </a:p>
        </p:txBody>
      </p:sp>
      <p:sp>
        <p:nvSpPr>
          <p:cNvPr id="3" name="Content Placeholder 2">
            <a:extLst>
              <a:ext uri="{FF2B5EF4-FFF2-40B4-BE49-F238E27FC236}">
                <a16:creationId xmlns:a16="http://schemas.microsoft.com/office/drawing/2014/main" id="{C4B033AB-9851-A10A-0DBB-7D96052F6890}"/>
              </a:ext>
            </a:extLst>
          </p:cNvPr>
          <p:cNvSpPr>
            <a:spLocks noGrp="1"/>
          </p:cNvSpPr>
          <p:nvPr>
            <p:ph idx="1"/>
          </p:nvPr>
        </p:nvSpPr>
        <p:spPr>
          <a:xfrm>
            <a:off x="198783" y="586409"/>
            <a:ext cx="11068774" cy="5933661"/>
          </a:xfrm>
        </p:spPr>
        <p:txBody>
          <a:bodyPr/>
          <a:lstStyle/>
          <a:p>
            <a:r>
              <a:rPr lang="en-US" b="1" dirty="0"/>
              <a:t>The entity is being tracked by the context and exists in the database. It has been marked for deletion from the database.</a:t>
            </a:r>
          </a:p>
          <a:p>
            <a:r>
              <a:rPr lang="en-US" dirty="0"/>
              <a:t>Happens when:</a:t>
            </a:r>
          </a:p>
          <a:p>
            <a:endParaRPr lang="en-US" b="1" dirty="0"/>
          </a:p>
          <a:p>
            <a:endParaRPr lang="en-US" b="1" dirty="0"/>
          </a:p>
        </p:txBody>
      </p:sp>
      <p:pic>
        <p:nvPicPr>
          <p:cNvPr id="5" name="Picture 4">
            <a:extLst>
              <a:ext uri="{FF2B5EF4-FFF2-40B4-BE49-F238E27FC236}">
                <a16:creationId xmlns:a16="http://schemas.microsoft.com/office/drawing/2014/main" id="{7DCA941D-866C-DDBF-9FDE-F90F2B21924E}"/>
              </a:ext>
            </a:extLst>
          </p:cNvPr>
          <p:cNvPicPr>
            <a:picLocks noChangeAspect="1"/>
          </p:cNvPicPr>
          <p:nvPr/>
        </p:nvPicPr>
        <p:blipFill>
          <a:blip r:embed="rId2"/>
          <a:stretch>
            <a:fillRect/>
          </a:stretch>
        </p:blipFill>
        <p:spPr>
          <a:xfrm>
            <a:off x="309976" y="1895475"/>
            <a:ext cx="4276725" cy="3067050"/>
          </a:xfrm>
          <a:prstGeom prst="rect">
            <a:avLst/>
          </a:prstGeom>
        </p:spPr>
      </p:pic>
      <p:pic>
        <p:nvPicPr>
          <p:cNvPr id="8" name="Picture 7">
            <a:extLst>
              <a:ext uri="{FF2B5EF4-FFF2-40B4-BE49-F238E27FC236}">
                <a16:creationId xmlns:a16="http://schemas.microsoft.com/office/drawing/2014/main" id="{3069FC2E-2627-C6A2-4634-E71FF7EB21F6}"/>
              </a:ext>
            </a:extLst>
          </p:cNvPr>
          <p:cNvPicPr>
            <a:picLocks noChangeAspect="1"/>
          </p:cNvPicPr>
          <p:nvPr/>
        </p:nvPicPr>
        <p:blipFill>
          <a:blip r:embed="rId3"/>
          <a:stretch>
            <a:fillRect/>
          </a:stretch>
        </p:blipFill>
        <p:spPr>
          <a:xfrm>
            <a:off x="5243098" y="1938337"/>
            <a:ext cx="3971925" cy="2981325"/>
          </a:xfrm>
          <a:prstGeom prst="rect">
            <a:avLst/>
          </a:prstGeom>
        </p:spPr>
      </p:pic>
    </p:spTree>
    <p:extLst>
      <p:ext uri="{BB962C8B-B14F-4D97-AF65-F5344CB8AC3E}">
        <p14:creationId xmlns:p14="http://schemas.microsoft.com/office/powerpoint/2010/main" val="999204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47A9-9C24-7BAD-F4C5-BE12FF15235F}"/>
              </a:ext>
            </a:extLst>
          </p:cNvPr>
          <p:cNvSpPr>
            <a:spLocks noGrp="1"/>
          </p:cNvSpPr>
          <p:nvPr>
            <p:ph type="title"/>
          </p:nvPr>
        </p:nvSpPr>
        <p:spPr>
          <a:xfrm>
            <a:off x="1044423" y="0"/>
            <a:ext cx="10353762" cy="513184"/>
          </a:xfrm>
        </p:spPr>
        <p:txBody>
          <a:bodyPr>
            <a:normAutofit fontScale="90000"/>
          </a:bodyPr>
          <a:lstStyle/>
          <a:p>
            <a:r>
              <a:rPr lang="en-US" dirty="0"/>
              <a:t>string</a:t>
            </a:r>
          </a:p>
        </p:txBody>
      </p:sp>
      <p:sp>
        <p:nvSpPr>
          <p:cNvPr id="3" name="Content Placeholder 2">
            <a:extLst>
              <a:ext uri="{FF2B5EF4-FFF2-40B4-BE49-F238E27FC236}">
                <a16:creationId xmlns:a16="http://schemas.microsoft.com/office/drawing/2014/main" id="{676A3FE6-269E-6E52-07BE-9A6A8C4E2449}"/>
              </a:ext>
            </a:extLst>
          </p:cNvPr>
          <p:cNvSpPr>
            <a:spLocks noGrp="1"/>
          </p:cNvSpPr>
          <p:nvPr>
            <p:ph idx="1"/>
          </p:nvPr>
        </p:nvSpPr>
        <p:spPr>
          <a:xfrm>
            <a:off x="354562" y="513184"/>
            <a:ext cx="11467323" cy="6195525"/>
          </a:xfrm>
        </p:spPr>
        <p:txBody>
          <a:bodyPr/>
          <a:lstStyle/>
          <a:p>
            <a:r>
              <a:rPr lang="en-US" dirty="0"/>
              <a:t>String Range Syntax </a:t>
            </a:r>
            <a:r>
              <a:rPr lang="en-US" dirty="0">
                <a:sym typeface="Wingdings" panose="05000000000000000000" pitchFamily="2" charset="2"/>
              </a:rPr>
              <a:t> [..number]</a:t>
            </a:r>
          </a:p>
          <a:p>
            <a:pPr lvl="1"/>
            <a:r>
              <a:rPr lang="en-US" dirty="0">
                <a:sym typeface="Wingdings" panose="05000000000000000000" pitchFamily="2" charset="2"/>
              </a:rPr>
              <a:t>Example: string </a:t>
            </a:r>
            <a:r>
              <a:rPr lang="en-US" b="1" dirty="0" err="1">
                <a:solidFill>
                  <a:srgbClr val="FFFF00"/>
                </a:solidFill>
                <a:sym typeface="Wingdings" panose="05000000000000000000" pitchFamily="2" charset="2"/>
              </a:rPr>
              <a:t>val</a:t>
            </a:r>
            <a:r>
              <a:rPr lang="en-US" dirty="0">
                <a:sym typeface="Wingdings" panose="05000000000000000000" pitchFamily="2" charset="2"/>
              </a:rPr>
              <a:t> = "123456789"; string res = </a:t>
            </a:r>
            <a:r>
              <a:rPr lang="en-US" dirty="0" err="1">
                <a:sym typeface="Wingdings" panose="05000000000000000000" pitchFamily="2" charset="2"/>
              </a:rPr>
              <a:t>val</a:t>
            </a:r>
            <a:r>
              <a:rPr lang="en-US" dirty="0">
                <a:sym typeface="Wingdings" panose="05000000000000000000" pitchFamily="2" charset="2"/>
              </a:rPr>
              <a:t>[..4] // res = "1234"</a:t>
            </a:r>
          </a:p>
          <a:p>
            <a:endParaRPr lang="en-US" dirty="0"/>
          </a:p>
        </p:txBody>
      </p:sp>
    </p:spTree>
    <p:extLst>
      <p:ext uri="{BB962C8B-B14F-4D97-AF65-F5344CB8AC3E}">
        <p14:creationId xmlns:p14="http://schemas.microsoft.com/office/powerpoint/2010/main" val="151352272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CFBA-71D5-A6C9-4E6F-1B6CEC8E9804}"/>
              </a:ext>
            </a:extLst>
          </p:cNvPr>
          <p:cNvSpPr>
            <a:spLocks noGrp="1"/>
          </p:cNvSpPr>
          <p:nvPr>
            <p:ph type="title"/>
          </p:nvPr>
        </p:nvSpPr>
        <p:spPr>
          <a:xfrm>
            <a:off x="919119" y="8737"/>
            <a:ext cx="10353762" cy="667124"/>
          </a:xfrm>
        </p:spPr>
        <p:txBody>
          <a:bodyPr>
            <a:normAutofit fontScale="90000"/>
          </a:bodyPr>
          <a:lstStyle/>
          <a:p>
            <a:r>
              <a:rPr lang="en-US" dirty="0"/>
              <a:t>Entity States [</a:t>
            </a:r>
            <a:r>
              <a:rPr lang="en-US" b="1" dirty="0"/>
              <a:t>summary</a:t>
            </a:r>
            <a:r>
              <a:rPr lang="en-US" dirty="0"/>
              <a:t>]</a:t>
            </a:r>
          </a:p>
        </p:txBody>
      </p:sp>
      <p:pic>
        <p:nvPicPr>
          <p:cNvPr id="11" name="Content Placeholder 10">
            <a:extLst>
              <a:ext uri="{FF2B5EF4-FFF2-40B4-BE49-F238E27FC236}">
                <a16:creationId xmlns:a16="http://schemas.microsoft.com/office/drawing/2014/main" id="{BCE2DEB3-1991-98A6-2EA3-510ECA4D6E7D}"/>
              </a:ext>
            </a:extLst>
          </p:cNvPr>
          <p:cNvPicPr>
            <a:picLocks noGrp="1" noChangeAspect="1"/>
          </p:cNvPicPr>
          <p:nvPr>
            <p:ph idx="1"/>
          </p:nvPr>
        </p:nvPicPr>
        <p:blipFill>
          <a:blip r:embed="rId2"/>
          <a:stretch>
            <a:fillRect/>
          </a:stretch>
        </p:blipFill>
        <p:spPr>
          <a:xfrm>
            <a:off x="3230218" y="934767"/>
            <a:ext cx="5526156" cy="4794960"/>
          </a:xfrm>
          <a:prstGeom prst="rect">
            <a:avLst/>
          </a:prstGeom>
        </p:spPr>
      </p:pic>
    </p:spTree>
    <p:extLst>
      <p:ext uri="{BB962C8B-B14F-4D97-AF65-F5344CB8AC3E}">
        <p14:creationId xmlns:p14="http://schemas.microsoft.com/office/powerpoint/2010/main" val="9260011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8B292-74DD-2083-8943-92368A28D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2EBA81-6131-9FB7-1E6C-AC75A4E7F2A7}"/>
              </a:ext>
            </a:extLst>
          </p:cNvPr>
          <p:cNvSpPr>
            <a:spLocks noGrp="1"/>
          </p:cNvSpPr>
          <p:nvPr>
            <p:ph type="title"/>
          </p:nvPr>
        </p:nvSpPr>
        <p:spPr>
          <a:xfrm>
            <a:off x="913795" y="0"/>
            <a:ext cx="10353762" cy="586409"/>
          </a:xfrm>
        </p:spPr>
        <p:txBody>
          <a:bodyPr>
            <a:normAutofit fontScale="90000"/>
          </a:bodyPr>
          <a:lstStyle/>
          <a:p>
            <a:r>
              <a:rPr lang="en-US" dirty="0"/>
              <a:t>Entity States [</a:t>
            </a:r>
            <a:r>
              <a:rPr lang="en-US" b="1" dirty="0"/>
              <a:t>After Save changes</a:t>
            </a:r>
            <a:r>
              <a:rPr lang="en-US" dirty="0"/>
              <a:t>]</a:t>
            </a:r>
          </a:p>
        </p:txBody>
      </p:sp>
      <p:sp>
        <p:nvSpPr>
          <p:cNvPr id="3" name="Content Placeholder 2">
            <a:extLst>
              <a:ext uri="{FF2B5EF4-FFF2-40B4-BE49-F238E27FC236}">
                <a16:creationId xmlns:a16="http://schemas.microsoft.com/office/drawing/2014/main" id="{77FD7395-629E-611E-3BDF-63AB1B0215C5}"/>
              </a:ext>
            </a:extLst>
          </p:cNvPr>
          <p:cNvSpPr>
            <a:spLocks noGrp="1"/>
          </p:cNvSpPr>
          <p:nvPr>
            <p:ph idx="1"/>
          </p:nvPr>
        </p:nvSpPr>
        <p:spPr>
          <a:xfrm>
            <a:off x="198783" y="586409"/>
            <a:ext cx="11068774" cy="5933661"/>
          </a:xfrm>
        </p:spPr>
        <p:txBody>
          <a:bodyPr/>
          <a:lstStyle/>
          <a:p>
            <a:endParaRPr lang="en-US" b="1" dirty="0"/>
          </a:p>
          <a:p>
            <a:endParaRPr lang="en-US" b="1" dirty="0"/>
          </a:p>
        </p:txBody>
      </p:sp>
      <p:pic>
        <p:nvPicPr>
          <p:cNvPr id="6" name="Picture 5">
            <a:extLst>
              <a:ext uri="{FF2B5EF4-FFF2-40B4-BE49-F238E27FC236}">
                <a16:creationId xmlns:a16="http://schemas.microsoft.com/office/drawing/2014/main" id="{54D30995-1BB5-D6D8-C008-145B29162E5F}"/>
              </a:ext>
            </a:extLst>
          </p:cNvPr>
          <p:cNvPicPr>
            <a:picLocks noChangeAspect="1"/>
          </p:cNvPicPr>
          <p:nvPr/>
        </p:nvPicPr>
        <p:blipFill>
          <a:blip r:embed="rId2"/>
          <a:stretch>
            <a:fillRect/>
          </a:stretch>
        </p:blipFill>
        <p:spPr>
          <a:xfrm>
            <a:off x="72265" y="804655"/>
            <a:ext cx="6143625" cy="4552950"/>
          </a:xfrm>
          <a:prstGeom prst="rect">
            <a:avLst/>
          </a:prstGeom>
        </p:spPr>
      </p:pic>
      <p:pic>
        <p:nvPicPr>
          <p:cNvPr id="9" name="Picture 8">
            <a:extLst>
              <a:ext uri="{FF2B5EF4-FFF2-40B4-BE49-F238E27FC236}">
                <a16:creationId xmlns:a16="http://schemas.microsoft.com/office/drawing/2014/main" id="{D7A507EA-BCBD-3817-540D-2B701C357132}"/>
              </a:ext>
            </a:extLst>
          </p:cNvPr>
          <p:cNvPicPr>
            <a:picLocks noChangeAspect="1"/>
          </p:cNvPicPr>
          <p:nvPr/>
        </p:nvPicPr>
        <p:blipFill>
          <a:blip r:embed="rId3"/>
          <a:stretch>
            <a:fillRect/>
          </a:stretch>
        </p:blipFill>
        <p:spPr>
          <a:xfrm>
            <a:off x="6494186" y="804655"/>
            <a:ext cx="4981575" cy="2800350"/>
          </a:xfrm>
          <a:prstGeom prst="rect">
            <a:avLst/>
          </a:prstGeom>
        </p:spPr>
      </p:pic>
    </p:spTree>
    <p:extLst>
      <p:ext uri="{BB962C8B-B14F-4D97-AF65-F5344CB8AC3E}">
        <p14:creationId xmlns:p14="http://schemas.microsoft.com/office/powerpoint/2010/main" val="23823824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F758-38DE-78FA-CC76-47298B33848E}"/>
              </a:ext>
            </a:extLst>
          </p:cNvPr>
          <p:cNvSpPr>
            <a:spLocks noGrp="1"/>
          </p:cNvSpPr>
          <p:nvPr>
            <p:ph type="title"/>
          </p:nvPr>
        </p:nvSpPr>
        <p:spPr>
          <a:xfrm>
            <a:off x="913795" y="13252"/>
            <a:ext cx="10353762" cy="550516"/>
          </a:xfrm>
        </p:spPr>
        <p:txBody>
          <a:bodyPr>
            <a:normAutofit fontScale="90000"/>
          </a:bodyPr>
          <a:lstStyle/>
          <a:p>
            <a:r>
              <a:rPr lang="en-US" b="1" dirty="0">
                <a:solidFill>
                  <a:srgbClr val="FF0000"/>
                </a:solidFill>
              </a:rPr>
              <a:t>Entity States [Attach]</a:t>
            </a:r>
          </a:p>
        </p:txBody>
      </p:sp>
      <p:pic>
        <p:nvPicPr>
          <p:cNvPr id="5" name="Content Placeholder 4">
            <a:extLst>
              <a:ext uri="{FF2B5EF4-FFF2-40B4-BE49-F238E27FC236}">
                <a16:creationId xmlns:a16="http://schemas.microsoft.com/office/drawing/2014/main" id="{C699E63F-2B9D-B872-C88F-2E782869B418}"/>
              </a:ext>
            </a:extLst>
          </p:cNvPr>
          <p:cNvPicPr>
            <a:picLocks noGrp="1" noChangeAspect="1"/>
          </p:cNvPicPr>
          <p:nvPr>
            <p:ph idx="1"/>
          </p:nvPr>
        </p:nvPicPr>
        <p:blipFill>
          <a:blip r:embed="rId2"/>
          <a:stretch>
            <a:fillRect/>
          </a:stretch>
        </p:blipFill>
        <p:spPr>
          <a:xfrm>
            <a:off x="0" y="630927"/>
            <a:ext cx="6096000" cy="2659926"/>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5E10F4EB-9B39-6CE7-D1BF-607976A51C6F}"/>
              </a:ext>
            </a:extLst>
          </p:cNvPr>
          <p:cNvPicPr>
            <a:picLocks noChangeAspect="1"/>
          </p:cNvPicPr>
          <p:nvPr/>
        </p:nvPicPr>
        <p:blipFill>
          <a:blip r:embed="rId3"/>
          <a:stretch>
            <a:fillRect/>
          </a:stretch>
        </p:blipFill>
        <p:spPr>
          <a:xfrm>
            <a:off x="6172199" y="630927"/>
            <a:ext cx="3648075" cy="3070616"/>
          </a:xfrm>
          <a:prstGeom prst="rect">
            <a:avLst/>
          </a:prstGeom>
        </p:spPr>
      </p:pic>
      <p:pic>
        <p:nvPicPr>
          <p:cNvPr id="9" name="Picture 8">
            <a:extLst>
              <a:ext uri="{FF2B5EF4-FFF2-40B4-BE49-F238E27FC236}">
                <a16:creationId xmlns:a16="http://schemas.microsoft.com/office/drawing/2014/main" id="{C8F1D65A-D9B2-0D48-8068-584A0A531FD5}"/>
              </a:ext>
            </a:extLst>
          </p:cNvPr>
          <p:cNvPicPr>
            <a:picLocks noChangeAspect="1"/>
          </p:cNvPicPr>
          <p:nvPr/>
        </p:nvPicPr>
        <p:blipFill>
          <a:blip r:embed="rId4"/>
          <a:stretch>
            <a:fillRect/>
          </a:stretch>
        </p:blipFill>
        <p:spPr>
          <a:xfrm>
            <a:off x="59635" y="3462580"/>
            <a:ext cx="4286250" cy="3228975"/>
          </a:xfrm>
          <a:prstGeom prst="rect">
            <a:avLst/>
          </a:prstGeom>
        </p:spPr>
      </p:pic>
    </p:spTree>
    <p:extLst>
      <p:ext uri="{BB962C8B-B14F-4D97-AF65-F5344CB8AC3E}">
        <p14:creationId xmlns:p14="http://schemas.microsoft.com/office/powerpoint/2010/main" val="25382088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13345-139D-4C38-ACA0-43AA954D85AE}"/>
              </a:ext>
            </a:extLst>
          </p:cNvPr>
          <p:cNvSpPr>
            <a:spLocks noGrp="1"/>
          </p:cNvSpPr>
          <p:nvPr>
            <p:ph type="title"/>
          </p:nvPr>
        </p:nvSpPr>
        <p:spPr>
          <a:xfrm>
            <a:off x="139148" y="0"/>
            <a:ext cx="12052852" cy="904461"/>
          </a:xfrm>
        </p:spPr>
        <p:txBody>
          <a:bodyPr>
            <a:noAutofit/>
          </a:bodyPr>
          <a:lstStyle/>
          <a:p>
            <a:r>
              <a:rPr lang="en-US" sz="3200" b="1" dirty="0"/>
              <a:t>Adding an existing entity to a navigation collection in EF Core</a:t>
            </a:r>
            <a:endParaRPr lang="en-US" sz="3200" dirty="0"/>
          </a:p>
        </p:txBody>
      </p:sp>
      <p:sp>
        <p:nvSpPr>
          <p:cNvPr id="3" name="Content Placeholder 2">
            <a:extLst>
              <a:ext uri="{FF2B5EF4-FFF2-40B4-BE49-F238E27FC236}">
                <a16:creationId xmlns:a16="http://schemas.microsoft.com/office/drawing/2014/main" id="{306BD63F-854A-8F68-2852-5517794DEED3}"/>
              </a:ext>
            </a:extLst>
          </p:cNvPr>
          <p:cNvSpPr>
            <a:spLocks noGrp="1"/>
          </p:cNvSpPr>
          <p:nvPr>
            <p:ph idx="1"/>
          </p:nvPr>
        </p:nvSpPr>
        <p:spPr>
          <a:xfrm>
            <a:off x="268357" y="1003851"/>
            <a:ext cx="11608904" cy="5526157"/>
          </a:xfrm>
        </p:spPr>
        <p:txBody>
          <a:bodyPr/>
          <a:lstStyle/>
          <a:p>
            <a:r>
              <a:rPr lang="en-US" dirty="0"/>
              <a:t>If your project entity has a collection of tags and you want to add tag to project and this tag is already existed at database</a:t>
            </a:r>
          </a:p>
          <a:p>
            <a:r>
              <a:rPr lang="en-US" dirty="0"/>
              <a:t>Attach the tag then add it to collection (tags) of entity (project)</a:t>
            </a:r>
          </a:p>
        </p:txBody>
      </p:sp>
      <p:pic>
        <p:nvPicPr>
          <p:cNvPr id="5" name="Picture 4">
            <a:extLst>
              <a:ext uri="{FF2B5EF4-FFF2-40B4-BE49-F238E27FC236}">
                <a16:creationId xmlns:a16="http://schemas.microsoft.com/office/drawing/2014/main" id="{680C74AF-EF57-BB0E-8235-8ED2F14B2F50}"/>
              </a:ext>
            </a:extLst>
          </p:cNvPr>
          <p:cNvPicPr>
            <a:picLocks noChangeAspect="1"/>
          </p:cNvPicPr>
          <p:nvPr/>
        </p:nvPicPr>
        <p:blipFill>
          <a:blip r:embed="rId2"/>
          <a:stretch>
            <a:fillRect/>
          </a:stretch>
        </p:blipFill>
        <p:spPr>
          <a:xfrm>
            <a:off x="632791" y="2408887"/>
            <a:ext cx="5887279" cy="3549188"/>
          </a:xfrm>
          <a:prstGeom prst="rect">
            <a:avLst/>
          </a:prstGeom>
        </p:spPr>
      </p:pic>
    </p:spTree>
    <p:extLst>
      <p:ext uri="{BB962C8B-B14F-4D97-AF65-F5344CB8AC3E}">
        <p14:creationId xmlns:p14="http://schemas.microsoft.com/office/powerpoint/2010/main" val="27237394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740" y="0"/>
            <a:ext cx="10653408" cy="777922"/>
          </a:xfrm>
        </p:spPr>
        <p:txBody>
          <a:bodyPr/>
          <a:lstStyle/>
          <a:p>
            <a:r>
              <a:rPr lang="en-US" dirty="0"/>
              <a:t>Note</a:t>
            </a:r>
          </a:p>
        </p:txBody>
      </p:sp>
      <p:sp>
        <p:nvSpPr>
          <p:cNvPr id="3" name="Content Placeholder 2"/>
          <p:cNvSpPr>
            <a:spLocks noGrp="1"/>
          </p:cNvSpPr>
          <p:nvPr>
            <p:ph idx="1"/>
          </p:nvPr>
        </p:nvSpPr>
        <p:spPr>
          <a:xfrm>
            <a:off x="440502" y="777923"/>
            <a:ext cx="11378459" cy="5759356"/>
          </a:xfrm>
        </p:spPr>
        <p:txBody>
          <a:bodyPr>
            <a:normAutofit/>
          </a:bodyPr>
          <a:lstStyle/>
          <a:p>
            <a:r>
              <a:rPr lang="en-US" sz="2400" dirty="0"/>
              <a:t>await </a:t>
            </a:r>
            <a:r>
              <a:rPr lang="en-US" sz="2400" dirty="0" err="1"/>
              <a:t>context.Set</a:t>
            </a:r>
            <a:r>
              <a:rPr lang="en-US" sz="2400" dirty="0"/>
              <a:t>&lt;</a:t>
            </a:r>
            <a:r>
              <a:rPr lang="en-US" sz="2400" dirty="0" err="1"/>
              <a:t>TEntity</a:t>
            </a:r>
            <a:r>
              <a:rPr lang="en-US" sz="2400" dirty="0"/>
              <a:t>&gt;().</a:t>
            </a:r>
            <a:r>
              <a:rPr lang="en-US" sz="2400" dirty="0" err="1"/>
              <a:t>AddAsync</a:t>
            </a:r>
            <a:r>
              <a:rPr lang="en-US" sz="2400" dirty="0"/>
              <a:t>(entity);</a:t>
            </a:r>
          </a:p>
          <a:p>
            <a:pPr lvl="1"/>
            <a:r>
              <a:rPr lang="en-US" sz="2400" dirty="0"/>
              <a:t>Adds the entity to the context, marking it for insertion into the database.</a:t>
            </a:r>
          </a:p>
          <a:p>
            <a:pPr lvl="1"/>
            <a:r>
              <a:rPr lang="en-US" sz="2400" dirty="0"/>
              <a:t>this does not immediately interact with the database, it just tracks the entity in the context</a:t>
            </a:r>
          </a:p>
          <a:p>
            <a:pPr marL="36900" indent="0">
              <a:buNone/>
            </a:pPr>
            <a:endParaRPr lang="en-US" dirty="0"/>
          </a:p>
          <a:p>
            <a:pPr marL="36900" indent="0">
              <a:buNone/>
            </a:pPr>
            <a:r>
              <a:rPr lang="en-US" dirty="0" err="1"/>
              <a:t>foreach</a:t>
            </a:r>
            <a:r>
              <a:rPr lang="en-US" dirty="0"/>
              <a:t> ( </a:t>
            </a:r>
            <a:r>
              <a:rPr lang="en-US" dirty="0" err="1"/>
              <a:t>var</a:t>
            </a:r>
            <a:r>
              <a:rPr lang="en-US" dirty="0"/>
              <a:t> </a:t>
            </a:r>
            <a:r>
              <a:rPr lang="en-US" dirty="0" err="1"/>
              <a:t>navigationEntry</a:t>
            </a:r>
            <a:r>
              <a:rPr lang="en-US" dirty="0"/>
              <a:t> in _</a:t>
            </a:r>
            <a:r>
              <a:rPr lang="en-US" dirty="0" err="1"/>
              <a:t>context.Entry</a:t>
            </a:r>
            <a:r>
              <a:rPr lang="en-US" dirty="0"/>
              <a:t>(entity).Navigations ){</a:t>
            </a:r>
          </a:p>
          <a:p>
            <a:pPr marL="36900" indent="0">
              <a:buNone/>
            </a:pPr>
            <a:r>
              <a:rPr lang="en-US" dirty="0"/>
              <a:t>    await </a:t>
            </a:r>
            <a:r>
              <a:rPr lang="en-US" dirty="0" err="1"/>
              <a:t>navigationEntry.LoadAsync</a:t>
            </a:r>
            <a:r>
              <a:rPr lang="en-US" dirty="0"/>
              <a:t>();</a:t>
            </a:r>
          </a:p>
          <a:p>
            <a:pPr marL="36900" indent="0">
              <a:buNone/>
            </a:pPr>
            <a:r>
              <a:rPr lang="en-US" dirty="0"/>
              <a:t>}</a:t>
            </a:r>
          </a:p>
          <a:p>
            <a:r>
              <a:rPr lang="en-US" sz="2400" dirty="0"/>
              <a:t>return entity;</a:t>
            </a:r>
          </a:p>
        </p:txBody>
      </p:sp>
    </p:spTree>
    <p:extLst>
      <p:ext uri="{BB962C8B-B14F-4D97-AF65-F5344CB8AC3E}">
        <p14:creationId xmlns:p14="http://schemas.microsoft.com/office/powerpoint/2010/main" val="6357174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BC7CA-EEC6-5F7E-7B39-A9489293684E}"/>
              </a:ext>
            </a:extLst>
          </p:cNvPr>
          <p:cNvSpPr>
            <a:spLocks noGrp="1"/>
          </p:cNvSpPr>
          <p:nvPr>
            <p:ph type="title"/>
          </p:nvPr>
        </p:nvSpPr>
        <p:spPr>
          <a:xfrm>
            <a:off x="0" y="0"/>
            <a:ext cx="11887199" cy="667325"/>
          </a:xfrm>
        </p:spPr>
        <p:txBody>
          <a:bodyPr>
            <a:noAutofit/>
          </a:bodyPr>
          <a:lstStyle/>
          <a:p>
            <a:r>
              <a:rPr lang="en-US" sz="3200" dirty="0"/>
              <a:t>the difference between eager loading, lazy loading, explicit loading</a:t>
            </a:r>
          </a:p>
        </p:txBody>
      </p:sp>
      <p:sp>
        <p:nvSpPr>
          <p:cNvPr id="3" name="Content Placeholder 2">
            <a:extLst>
              <a:ext uri="{FF2B5EF4-FFF2-40B4-BE49-F238E27FC236}">
                <a16:creationId xmlns:a16="http://schemas.microsoft.com/office/drawing/2014/main" id="{FAF020A0-259B-91EF-E38A-FED959959EAF}"/>
              </a:ext>
            </a:extLst>
          </p:cNvPr>
          <p:cNvSpPr>
            <a:spLocks noGrp="1"/>
          </p:cNvSpPr>
          <p:nvPr>
            <p:ph idx="1"/>
          </p:nvPr>
        </p:nvSpPr>
        <p:spPr>
          <a:xfrm>
            <a:off x="200970" y="667326"/>
            <a:ext cx="11887198" cy="6190674"/>
          </a:xfrm>
        </p:spPr>
        <p:txBody>
          <a:bodyPr>
            <a:normAutofit/>
          </a:bodyPr>
          <a:lstStyle/>
          <a:p>
            <a:r>
              <a:rPr lang="en-US" sz="2400" dirty="0"/>
              <a:t>In Entity Framework, eager loading, lazy loading, and explicit loading are three different strategies for loading related data</a:t>
            </a:r>
            <a:endParaRPr lang="ar-EG" sz="2400" dirty="0">
              <a:solidFill>
                <a:srgbClr val="FF0000"/>
              </a:solidFill>
            </a:endParaRPr>
          </a:p>
          <a:p>
            <a:r>
              <a:rPr lang="en-US" sz="2400" b="1" dirty="0">
                <a:solidFill>
                  <a:srgbClr val="FFFF00"/>
                </a:solidFill>
              </a:rPr>
              <a:t>Eager Loading: </a:t>
            </a:r>
            <a:r>
              <a:rPr lang="en-US" dirty="0"/>
              <a:t>is the process of loading related entities along with the main entity in a single query. This is typically done using the include method </a:t>
            </a:r>
            <a:r>
              <a:rPr lang="ar-EG" dirty="0"/>
              <a:t>بيجيب الداتا </a:t>
            </a:r>
            <a:endParaRPr lang="en-US" dirty="0"/>
          </a:p>
          <a:p>
            <a:pPr lvl="1" algn="r" rtl="1"/>
            <a:r>
              <a:rPr lang="ar-EG" dirty="0"/>
              <a:t>بيجيب الدتا  وال </a:t>
            </a:r>
            <a:r>
              <a:rPr lang="en-US" dirty="0"/>
              <a:t>related data </a:t>
            </a:r>
            <a:r>
              <a:rPr lang="ar-EG" dirty="0"/>
              <a:t> ب </a:t>
            </a:r>
            <a:r>
              <a:rPr lang="en-US" dirty="0"/>
              <a:t>query </a:t>
            </a:r>
            <a:r>
              <a:rPr lang="ar-EG" dirty="0"/>
              <a:t> واحدة</a:t>
            </a:r>
            <a:r>
              <a:rPr lang="en-US" dirty="0"/>
              <a:t>  </a:t>
            </a:r>
            <a:r>
              <a:rPr lang="ar-EG" dirty="0"/>
              <a:t>وده بيحسن ال </a:t>
            </a:r>
            <a:r>
              <a:rPr lang="en-US" dirty="0"/>
              <a:t>performance </a:t>
            </a:r>
            <a:r>
              <a:rPr lang="ar-EG" dirty="0"/>
              <a:t> لانه بيقلل عدد المرات اللى بروح فيها للداتا بيز</a:t>
            </a:r>
            <a:endParaRPr lang="en-US" dirty="0"/>
          </a:p>
          <a:p>
            <a:r>
              <a:rPr lang="en-US" dirty="0"/>
              <a:t>When to Use</a:t>
            </a:r>
          </a:p>
          <a:p>
            <a:pPr lvl="1"/>
            <a:r>
              <a:rPr lang="en-US" dirty="0"/>
              <a:t>When you know that you will need the related data immediately (Reduces the number of queries by retrieving all the necessary data in one go)</a:t>
            </a:r>
          </a:p>
          <a:p>
            <a:pPr lvl="1"/>
            <a:r>
              <a:rPr lang="en-US" dirty="0"/>
              <a:t>Can improve performance by minimizing database round trips.</a:t>
            </a:r>
          </a:p>
        </p:txBody>
      </p:sp>
    </p:spTree>
    <p:extLst>
      <p:ext uri="{BB962C8B-B14F-4D97-AF65-F5344CB8AC3E}">
        <p14:creationId xmlns:p14="http://schemas.microsoft.com/office/powerpoint/2010/main" val="14298469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FF2C3-BB06-4E81-F1E3-9CD1F75D5512}"/>
              </a:ext>
            </a:extLst>
          </p:cNvPr>
          <p:cNvSpPr>
            <a:spLocks noGrp="1"/>
          </p:cNvSpPr>
          <p:nvPr>
            <p:ph type="title"/>
          </p:nvPr>
        </p:nvSpPr>
        <p:spPr>
          <a:xfrm>
            <a:off x="919119" y="0"/>
            <a:ext cx="10353762" cy="713433"/>
          </a:xfrm>
        </p:spPr>
        <p:txBody>
          <a:bodyPr/>
          <a:lstStyle/>
          <a:p>
            <a:r>
              <a:rPr lang="en-US" dirty="0"/>
              <a:t>Eager Loading examples</a:t>
            </a:r>
          </a:p>
        </p:txBody>
      </p:sp>
      <p:sp>
        <p:nvSpPr>
          <p:cNvPr id="3" name="Content Placeholder 2">
            <a:extLst>
              <a:ext uri="{FF2B5EF4-FFF2-40B4-BE49-F238E27FC236}">
                <a16:creationId xmlns:a16="http://schemas.microsoft.com/office/drawing/2014/main" id="{298F55D1-E0FA-42D6-E9F3-B169BE8EAA9B}"/>
              </a:ext>
            </a:extLst>
          </p:cNvPr>
          <p:cNvSpPr>
            <a:spLocks noGrp="1"/>
          </p:cNvSpPr>
          <p:nvPr>
            <p:ph idx="1"/>
          </p:nvPr>
        </p:nvSpPr>
        <p:spPr>
          <a:xfrm>
            <a:off x="562708" y="713433"/>
            <a:ext cx="11163718" cy="5707464"/>
          </a:xfrm>
        </p:spPr>
        <p:txBody>
          <a:bodyPr/>
          <a:lstStyle/>
          <a:p>
            <a:r>
              <a:rPr lang="en-US" dirty="0"/>
              <a:t>var orders = </a:t>
            </a:r>
            <a:r>
              <a:rPr lang="en-US" dirty="0" err="1"/>
              <a:t>context.Orders</a:t>
            </a:r>
            <a:r>
              <a:rPr lang="en-US" dirty="0"/>
              <a:t> .Include(o =&gt; </a:t>
            </a:r>
            <a:r>
              <a:rPr lang="en-US" dirty="0" err="1"/>
              <a:t>o.Customer</a:t>
            </a:r>
            <a:r>
              <a:rPr lang="en-US" dirty="0"/>
              <a:t>).</a:t>
            </a:r>
            <a:r>
              <a:rPr lang="en-US" dirty="0" err="1"/>
              <a:t>ToList</a:t>
            </a:r>
            <a:r>
              <a:rPr lang="en-US" dirty="0"/>
              <a:t>();</a:t>
            </a:r>
          </a:p>
          <a:p>
            <a:r>
              <a:rPr lang="en-US" dirty="0"/>
              <a:t> example: </a:t>
            </a:r>
          </a:p>
          <a:p>
            <a:pPr lvl="1"/>
            <a:r>
              <a:rPr lang="en-US" dirty="0"/>
              <a:t>hotel id == </a:t>
            </a:r>
            <a:r>
              <a:rPr lang="en-US" dirty="0" err="1"/>
              <a:t>hotelId</a:t>
            </a:r>
            <a:r>
              <a:rPr lang="en-US" dirty="0"/>
              <a:t>, </a:t>
            </a:r>
          </a:p>
          <a:p>
            <a:pPr lvl="1"/>
            <a:r>
              <a:rPr lang="en-US" dirty="0"/>
              <a:t>load rooms navigator property of hotel,</a:t>
            </a:r>
          </a:p>
          <a:p>
            <a:pPr lvl="1"/>
            <a:r>
              <a:rPr lang="en-US" dirty="0"/>
              <a:t>load  </a:t>
            </a:r>
            <a:r>
              <a:rPr lang="en-US" dirty="0" err="1"/>
              <a:t>GuestRooms</a:t>
            </a:r>
            <a:r>
              <a:rPr lang="en-US" dirty="0"/>
              <a:t> navigator property of rooms navigator property </a:t>
            </a:r>
          </a:p>
          <a:p>
            <a:pPr lvl="1"/>
            <a:r>
              <a:rPr lang="en-US" dirty="0"/>
              <a:t>load  </a:t>
            </a:r>
            <a:r>
              <a:rPr lang="en-US" dirty="0" err="1"/>
              <a:t>RoomCategory</a:t>
            </a:r>
            <a:r>
              <a:rPr lang="en-US" dirty="0"/>
              <a:t> navigator property of rooms navigator property</a:t>
            </a:r>
          </a:p>
          <a:p>
            <a:pPr marL="36900" indent="0">
              <a:buNone/>
            </a:pPr>
            <a:r>
              <a:rPr lang="en-US" dirty="0"/>
              <a:t>var hotel = </a:t>
            </a:r>
            <a:r>
              <a:rPr lang="en-US" dirty="0" err="1"/>
              <a:t>hotelDbContext.Hotels.Where</a:t>
            </a:r>
            <a:r>
              <a:rPr lang="en-US" dirty="0"/>
              <a:t>(x =&gt; </a:t>
            </a:r>
            <a:r>
              <a:rPr lang="en-US" dirty="0" err="1"/>
              <a:t>x.Id</a:t>
            </a:r>
            <a:r>
              <a:rPr lang="en-US" dirty="0"/>
              <a:t> == </a:t>
            </a:r>
            <a:r>
              <a:rPr lang="en-US" dirty="0" err="1"/>
              <a:t>hotelId</a:t>
            </a:r>
            <a:r>
              <a:rPr lang="en-US" dirty="0"/>
              <a:t>)</a:t>
            </a:r>
          </a:p>
          <a:p>
            <a:pPr marL="36900" indent="0">
              <a:buNone/>
            </a:pPr>
            <a:r>
              <a:rPr lang="en-US" dirty="0"/>
              <a:t>      			.Include(x =&gt; </a:t>
            </a:r>
            <a:r>
              <a:rPr lang="en-US" dirty="0" err="1"/>
              <a:t>x.Rooms</a:t>
            </a:r>
            <a:r>
              <a:rPr lang="en-US" dirty="0"/>
              <a:t>!)</a:t>
            </a:r>
          </a:p>
          <a:p>
            <a:pPr marL="36900" indent="0">
              <a:buNone/>
            </a:pPr>
            <a:r>
              <a:rPr lang="en-US" dirty="0"/>
              <a:t>          			.</a:t>
            </a:r>
            <a:r>
              <a:rPr lang="en-US" dirty="0" err="1"/>
              <a:t>ThenInclude</a:t>
            </a:r>
            <a:r>
              <a:rPr lang="en-US" dirty="0"/>
              <a:t>(g =&gt; g!.</a:t>
            </a:r>
            <a:r>
              <a:rPr lang="en-US" dirty="0" err="1"/>
              <a:t>GuestRooms</a:t>
            </a:r>
            <a:r>
              <a:rPr lang="en-US" dirty="0"/>
              <a:t>)</a:t>
            </a:r>
          </a:p>
          <a:p>
            <a:pPr marL="36900" indent="0">
              <a:buNone/>
            </a:pPr>
            <a:r>
              <a:rPr lang="en-US" dirty="0"/>
              <a:t>      			.Include(x=&gt;</a:t>
            </a:r>
            <a:r>
              <a:rPr lang="en-US" dirty="0" err="1"/>
              <a:t>x.Rooms</a:t>
            </a:r>
            <a:r>
              <a:rPr lang="en-US" dirty="0"/>
              <a:t>!)</a:t>
            </a:r>
          </a:p>
          <a:p>
            <a:pPr marL="36900" indent="0">
              <a:buNone/>
            </a:pPr>
            <a:r>
              <a:rPr lang="en-US" dirty="0"/>
              <a:t>          			.</a:t>
            </a:r>
            <a:r>
              <a:rPr lang="en-US" dirty="0" err="1"/>
              <a:t>ThenInclude</a:t>
            </a:r>
            <a:r>
              <a:rPr lang="en-US" dirty="0"/>
              <a:t>(c=&gt;</a:t>
            </a:r>
            <a:r>
              <a:rPr lang="en-US" dirty="0" err="1"/>
              <a:t>c.RoomCategory</a:t>
            </a:r>
            <a:r>
              <a:rPr lang="en-US" dirty="0"/>
              <a:t>)</a:t>
            </a:r>
          </a:p>
          <a:p>
            <a:pPr marL="36900" indent="0">
              <a:buNone/>
            </a:pPr>
            <a:r>
              <a:rPr lang="en-US" dirty="0"/>
              <a:t>      			.</a:t>
            </a:r>
            <a:r>
              <a:rPr lang="en-US" dirty="0" err="1"/>
              <a:t>FirstOrDefault</a:t>
            </a:r>
            <a:r>
              <a:rPr lang="en-US" dirty="0"/>
              <a:t>();</a:t>
            </a:r>
          </a:p>
          <a:p>
            <a:endParaRPr lang="en-US" dirty="0"/>
          </a:p>
        </p:txBody>
      </p:sp>
    </p:spTree>
    <p:extLst>
      <p:ext uri="{BB962C8B-B14F-4D97-AF65-F5344CB8AC3E}">
        <p14:creationId xmlns:p14="http://schemas.microsoft.com/office/powerpoint/2010/main" val="24629108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BD22-8D15-7F2D-600D-A51C87214A7C}"/>
              </a:ext>
            </a:extLst>
          </p:cNvPr>
          <p:cNvSpPr>
            <a:spLocks noGrp="1"/>
          </p:cNvSpPr>
          <p:nvPr>
            <p:ph type="title"/>
          </p:nvPr>
        </p:nvSpPr>
        <p:spPr>
          <a:xfrm>
            <a:off x="919119" y="16747"/>
            <a:ext cx="10353762" cy="970450"/>
          </a:xfrm>
        </p:spPr>
        <p:txBody>
          <a:bodyPr/>
          <a:lstStyle/>
          <a:p>
            <a:r>
              <a:rPr lang="en-US" dirty="0"/>
              <a:t>Explicit Loading</a:t>
            </a:r>
          </a:p>
        </p:txBody>
      </p:sp>
      <p:sp>
        <p:nvSpPr>
          <p:cNvPr id="3" name="Content Placeholder 2">
            <a:extLst>
              <a:ext uri="{FF2B5EF4-FFF2-40B4-BE49-F238E27FC236}">
                <a16:creationId xmlns:a16="http://schemas.microsoft.com/office/drawing/2014/main" id="{86C21ADD-D9F2-234A-5434-219CFA4F45BB}"/>
              </a:ext>
            </a:extLst>
          </p:cNvPr>
          <p:cNvSpPr>
            <a:spLocks noGrp="1"/>
          </p:cNvSpPr>
          <p:nvPr>
            <p:ph idx="1"/>
          </p:nvPr>
        </p:nvSpPr>
        <p:spPr>
          <a:xfrm>
            <a:off x="321547" y="987197"/>
            <a:ext cx="11696282" cy="5261203"/>
          </a:xfrm>
        </p:spPr>
        <p:txBody>
          <a:bodyPr/>
          <a:lstStyle/>
          <a:p>
            <a:r>
              <a:rPr lang="en-US" sz="2400" dirty="0"/>
              <a:t>Loading the related data by another query</a:t>
            </a:r>
          </a:p>
          <a:p>
            <a:endParaRPr lang="en-US" dirty="0"/>
          </a:p>
          <a:p>
            <a:r>
              <a:rPr lang="en-US" dirty="0" err="1"/>
              <a:t>var</a:t>
            </a:r>
            <a:r>
              <a:rPr lang="en-US" dirty="0"/>
              <a:t> order = </a:t>
            </a:r>
            <a:r>
              <a:rPr lang="en-US" dirty="0" err="1"/>
              <a:t>context.Orders.FirstOrDefault</a:t>
            </a:r>
            <a:r>
              <a:rPr lang="en-US" dirty="0"/>
              <a:t>(o =&gt; </a:t>
            </a:r>
            <a:r>
              <a:rPr lang="en-US" dirty="0" err="1"/>
              <a:t>o.OrderId</a:t>
            </a:r>
            <a:r>
              <a:rPr lang="en-US" dirty="0"/>
              <a:t> == 1); </a:t>
            </a:r>
          </a:p>
          <a:p>
            <a:endParaRPr lang="en-US" dirty="0"/>
          </a:p>
          <a:p>
            <a:r>
              <a:rPr lang="en-US" dirty="0"/>
              <a:t>Explicitly load the related Customer entity </a:t>
            </a:r>
          </a:p>
          <a:p>
            <a:pPr lvl="1"/>
            <a:r>
              <a:rPr lang="en-US" sz="2000" dirty="0" err="1"/>
              <a:t>context.Entry</a:t>
            </a:r>
            <a:r>
              <a:rPr lang="en-US" sz="2000" dirty="0"/>
              <a:t>(order).Reference(o =&gt; </a:t>
            </a:r>
            <a:r>
              <a:rPr lang="en-US" sz="2000" dirty="0" err="1"/>
              <a:t>o.Customer</a:t>
            </a:r>
            <a:r>
              <a:rPr lang="en-US" sz="2000" dirty="0"/>
              <a:t>).Load();</a:t>
            </a:r>
            <a:endParaRPr lang="en-US" dirty="0"/>
          </a:p>
          <a:p>
            <a:endParaRPr lang="en-US" dirty="0"/>
          </a:p>
          <a:p>
            <a:r>
              <a:rPr lang="en-US" dirty="0"/>
              <a:t>Explicitly load the related </a:t>
            </a:r>
            <a:r>
              <a:rPr lang="en-US" dirty="0" err="1"/>
              <a:t>OrderItems</a:t>
            </a:r>
            <a:r>
              <a:rPr lang="en-US" dirty="0"/>
              <a:t> collection </a:t>
            </a:r>
          </a:p>
          <a:p>
            <a:pPr lvl="1"/>
            <a:r>
              <a:rPr lang="en-US" sz="2000" dirty="0" err="1"/>
              <a:t>context.Entry</a:t>
            </a:r>
            <a:r>
              <a:rPr lang="en-US" sz="2000" dirty="0"/>
              <a:t>(order).Collection(o =&gt; </a:t>
            </a:r>
            <a:r>
              <a:rPr lang="en-US" sz="2000" dirty="0" err="1"/>
              <a:t>o.OrderItems</a:t>
            </a:r>
            <a:r>
              <a:rPr lang="en-US" sz="2000" dirty="0"/>
              <a:t>).Load();</a:t>
            </a:r>
          </a:p>
        </p:txBody>
      </p:sp>
    </p:spTree>
    <p:extLst>
      <p:ext uri="{BB962C8B-B14F-4D97-AF65-F5344CB8AC3E}">
        <p14:creationId xmlns:p14="http://schemas.microsoft.com/office/powerpoint/2010/main" val="8216963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2" cy="573206"/>
          </a:xfrm>
        </p:spPr>
        <p:txBody>
          <a:bodyPr>
            <a:normAutofit fontScale="90000"/>
          </a:bodyPr>
          <a:lstStyle/>
          <a:p>
            <a:r>
              <a:rPr lang="en-US" dirty="0"/>
              <a:t>Explicit Loading</a:t>
            </a:r>
          </a:p>
        </p:txBody>
      </p:sp>
      <p:sp>
        <p:nvSpPr>
          <p:cNvPr id="3" name="Content Placeholder 2"/>
          <p:cNvSpPr>
            <a:spLocks noGrp="1"/>
          </p:cNvSpPr>
          <p:nvPr>
            <p:ph idx="1"/>
          </p:nvPr>
        </p:nvSpPr>
        <p:spPr>
          <a:xfrm>
            <a:off x="354842" y="573207"/>
            <a:ext cx="11327642" cy="6005014"/>
          </a:xfrm>
        </p:spPr>
        <p:txBody>
          <a:bodyPr/>
          <a:lstStyle/>
          <a:p>
            <a:endParaRPr lang="en-US" dirty="0"/>
          </a:p>
        </p:txBody>
      </p:sp>
    </p:spTree>
    <p:extLst>
      <p:ext uri="{BB962C8B-B14F-4D97-AF65-F5344CB8AC3E}">
        <p14:creationId xmlns:p14="http://schemas.microsoft.com/office/powerpoint/2010/main" val="2158617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1382-CEC5-AEB8-8B1A-DA62BF32CFFA}"/>
              </a:ext>
            </a:extLst>
          </p:cNvPr>
          <p:cNvSpPr>
            <a:spLocks noGrp="1"/>
          </p:cNvSpPr>
          <p:nvPr>
            <p:ph type="title"/>
          </p:nvPr>
        </p:nvSpPr>
        <p:spPr/>
        <p:txBody>
          <a:bodyPr/>
          <a:lstStyle/>
          <a:p>
            <a:r>
              <a:rPr lang="en-US" dirty="0"/>
              <a:t>Lazy Loading</a:t>
            </a:r>
          </a:p>
        </p:txBody>
      </p:sp>
      <p:sp>
        <p:nvSpPr>
          <p:cNvPr id="3" name="Content Placeholder 2">
            <a:extLst>
              <a:ext uri="{FF2B5EF4-FFF2-40B4-BE49-F238E27FC236}">
                <a16:creationId xmlns:a16="http://schemas.microsoft.com/office/drawing/2014/main" id="{59D3D3B9-5B18-DBAF-6DDE-D615B437329A}"/>
              </a:ext>
            </a:extLst>
          </p:cNvPr>
          <p:cNvSpPr>
            <a:spLocks noGrp="1"/>
          </p:cNvSpPr>
          <p:nvPr>
            <p:ph idx="1"/>
          </p:nvPr>
        </p:nvSpPr>
        <p:spPr/>
        <p:txBody>
          <a:bodyPr/>
          <a:lstStyle/>
          <a:p>
            <a:r>
              <a:rPr lang="en-US" dirty="0"/>
              <a:t>This requires enabling lazy loading proxies in Entity Framework.</a:t>
            </a:r>
          </a:p>
          <a:p>
            <a:r>
              <a:rPr lang="en-US" b="1" dirty="0"/>
              <a:t>Lazy loading</a:t>
            </a:r>
            <a:r>
              <a:rPr lang="en-US" dirty="0"/>
              <a:t> is the process of loading related entities only when they are accessed for the first time</a:t>
            </a:r>
          </a:p>
          <a:p>
            <a:r>
              <a:rPr lang="en-US" dirty="0"/>
              <a:t>When to use</a:t>
            </a:r>
          </a:p>
          <a:p>
            <a:pPr lvl="1"/>
            <a:r>
              <a:rPr lang="en-US" dirty="0"/>
              <a:t>When you don't know if you will need the related data.</a:t>
            </a:r>
          </a:p>
          <a:p>
            <a:pPr lvl="1"/>
            <a:r>
              <a:rPr lang="en-US" dirty="0"/>
              <a:t>When you want to minimize the initial load time and only load data as needed</a:t>
            </a:r>
          </a:p>
          <a:p>
            <a:endParaRPr lang="en-US" dirty="0"/>
          </a:p>
        </p:txBody>
      </p:sp>
    </p:spTree>
    <p:extLst>
      <p:ext uri="{BB962C8B-B14F-4D97-AF65-F5344CB8AC3E}">
        <p14:creationId xmlns:p14="http://schemas.microsoft.com/office/powerpoint/2010/main" val="1004594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00ADC-0941-894D-71FA-8C4CE6ED41CC}"/>
              </a:ext>
            </a:extLst>
          </p:cNvPr>
          <p:cNvSpPr>
            <a:spLocks noGrp="1"/>
          </p:cNvSpPr>
          <p:nvPr>
            <p:ph type="title"/>
          </p:nvPr>
        </p:nvSpPr>
        <p:spPr>
          <a:xfrm>
            <a:off x="913795" y="0"/>
            <a:ext cx="10353762" cy="612949"/>
          </a:xfrm>
        </p:spPr>
        <p:txBody>
          <a:bodyPr>
            <a:noAutofit/>
          </a:bodyPr>
          <a:lstStyle/>
          <a:p>
            <a:r>
              <a:rPr lang="en-US" dirty="0"/>
              <a:t>object</a:t>
            </a:r>
          </a:p>
        </p:txBody>
      </p:sp>
      <p:sp>
        <p:nvSpPr>
          <p:cNvPr id="3" name="Content Placeholder 2">
            <a:extLst>
              <a:ext uri="{FF2B5EF4-FFF2-40B4-BE49-F238E27FC236}">
                <a16:creationId xmlns:a16="http://schemas.microsoft.com/office/drawing/2014/main" id="{657D88BB-05EC-6599-1AE3-FBD3A5F237FD}"/>
              </a:ext>
            </a:extLst>
          </p:cNvPr>
          <p:cNvSpPr>
            <a:spLocks noGrp="1"/>
          </p:cNvSpPr>
          <p:nvPr>
            <p:ph idx="1"/>
          </p:nvPr>
        </p:nvSpPr>
        <p:spPr>
          <a:xfrm>
            <a:off x="93786" y="612950"/>
            <a:ext cx="12098214" cy="6139542"/>
          </a:xfrm>
        </p:spPr>
        <p:txBody>
          <a:bodyPr/>
          <a:lstStyle/>
          <a:p>
            <a:r>
              <a:rPr lang="en-US" dirty="0"/>
              <a:t>reference datatype</a:t>
            </a:r>
          </a:p>
          <a:p>
            <a:r>
              <a:rPr lang="en-US" dirty="0"/>
              <a:t>It’s the base (root) type for all C# data-types whether it is value DT or reference DT so it can carry any value</a:t>
            </a:r>
          </a:p>
          <a:p>
            <a:r>
              <a:rPr lang="en-US" dirty="0"/>
              <a:t>I need casting to make operations on the stored value</a:t>
            </a:r>
          </a:p>
          <a:p>
            <a:r>
              <a:rPr lang="en-US" dirty="0"/>
              <a:t>need boxing and unboxing to assign and retrieve value DT to object because I store the value DT on heap which means storing useless additional info</a:t>
            </a:r>
          </a:p>
          <a:p>
            <a:pPr lvl="1"/>
            <a:r>
              <a:rPr lang="en-US" b="1" dirty="0">
                <a:solidFill>
                  <a:srgbClr val="FFFF00"/>
                </a:solidFill>
              </a:rPr>
              <a:t>object obj = 5;         // Boxing (value wrapped inside an object on the heap)</a:t>
            </a:r>
          </a:p>
          <a:p>
            <a:pPr lvl="1"/>
            <a:r>
              <a:rPr lang="en-US" b="1" dirty="0">
                <a:solidFill>
                  <a:srgbClr val="FFFF00"/>
                </a:solidFill>
              </a:rPr>
              <a:t>int x = (int)obj;       // Unboxing (from heap to stack)</a:t>
            </a:r>
          </a:p>
          <a:p>
            <a:r>
              <a:rPr lang="en-US" dirty="0"/>
              <a:t>Useful for scenarios when you don't know the exact type until runtime</a:t>
            </a:r>
          </a:p>
          <a:p>
            <a:endParaRPr lang="en-US" dirty="0"/>
          </a:p>
          <a:p>
            <a:r>
              <a:rPr lang="en-US" dirty="0"/>
              <a:t>object obj = 2;   // obj doesn't see 2 as integer ,  which means </a:t>
            </a:r>
          </a:p>
          <a:p>
            <a:pPr marL="36900" indent="0">
              <a:buNone/>
            </a:pPr>
            <a:r>
              <a:rPr lang="en-US" dirty="0"/>
              <a:t>	you can't preform any operation of int on it , like obj++ // compile</a:t>
            </a:r>
          </a:p>
          <a:p>
            <a:endParaRPr lang="en-US" dirty="0"/>
          </a:p>
        </p:txBody>
      </p:sp>
      <p:pic>
        <p:nvPicPr>
          <p:cNvPr id="5" name="Picture 4">
            <a:extLst>
              <a:ext uri="{FF2B5EF4-FFF2-40B4-BE49-F238E27FC236}">
                <a16:creationId xmlns:a16="http://schemas.microsoft.com/office/drawing/2014/main" id="{C54CF491-24EB-DE0B-FCE9-94082C66AC23}"/>
              </a:ext>
            </a:extLst>
          </p:cNvPr>
          <p:cNvPicPr>
            <a:picLocks noChangeAspect="1"/>
          </p:cNvPicPr>
          <p:nvPr/>
        </p:nvPicPr>
        <p:blipFill>
          <a:blip r:embed="rId2"/>
          <a:stretch>
            <a:fillRect/>
          </a:stretch>
        </p:blipFill>
        <p:spPr>
          <a:xfrm>
            <a:off x="8602494" y="3721897"/>
            <a:ext cx="3589506" cy="3030595"/>
          </a:xfrm>
          <a:prstGeom prst="rect">
            <a:avLst/>
          </a:prstGeom>
        </p:spPr>
      </p:pic>
    </p:spTree>
    <p:extLst>
      <p:ext uri="{BB962C8B-B14F-4D97-AF65-F5344CB8AC3E}">
        <p14:creationId xmlns:p14="http://schemas.microsoft.com/office/powerpoint/2010/main" val="2830238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C3D91-5F32-5F49-9CFF-91FB3DD21B87}"/>
              </a:ext>
            </a:extLst>
          </p:cNvPr>
          <p:cNvSpPr>
            <a:spLocks noGrp="1"/>
          </p:cNvSpPr>
          <p:nvPr>
            <p:ph type="title"/>
          </p:nvPr>
        </p:nvSpPr>
        <p:spPr>
          <a:xfrm>
            <a:off x="582804" y="0"/>
            <a:ext cx="11324493" cy="753626"/>
          </a:xfrm>
        </p:spPr>
        <p:txBody>
          <a:bodyPr>
            <a:noAutofit/>
          </a:bodyPr>
          <a:lstStyle/>
          <a:p>
            <a:r>
              <a:rPr lang="en-US" sz="2800" dirty="0"/>
              <a:t>Interview Question how to increase the performance of your application</a:t>
            </a:r>
          </a:p>
        </p:txBody>
      </p:sp>
      <p:sp>
        <p:nvSpPr>
          <p:cNvPr id="3" name="Content Placeholder 2">
            <a:extLst>
              <a:ext uri="{FF2B5EF4-FFF2-40B4-BE49-F238E27FC236}">
                <a16:creationId xmlns:a16="http://schemas.microsoft.com/office/drawing/2014/main" id="{117ADD7F-5D64-F862-94B2-26C05CDB39D1}"/>
              </a:ext>
            </a:extLst>
          </p:cNvPr>
          <p:cNvSpPr>
            <a:spLocks noGrp="1"/>
          </p:cNvSpPr>
          <p:nvPr>
            <p:ph idx="1"/>
          </p:nvPr>
        </p:nvSpPr>
        <p:spPr>
          <a:xfrm>
            <a:off x="284703" y="753626"/>
            <a:ext cx="11542207" cy="5526593"/>
          </a:xfrm>
        </p:spPr>
        <p:txBody>
          <a:bodyPr/>
          <a:lstStyle/>
          <a:p>
            <a:r>
              <a:rPr lang="en-US" sz="2400" b="1" dirty="0"/>
              <a:t>First you can increase the performance at DB</a:t>
            </a:r>
          </a:p>
          <a:p>
            <a:pPr lvl="1"/>
            <a:r>
              <a:rPr lang="en-US" sz="2000" b="1" dirty="0">
                <a:solidFill>
                  <a:srgbClr val="FF0000"/>
                </a:solidFill>
              </a:rPr>
              <a:t>Indexing: </a:t>
            </a:r>
            <a:r>
              <a:rPr lang="en-US" sz="2000" b="1" dirty="0">
                <a:solidFill>
                  <a:schemeClr val="tx1"/>
                </a:solidFill>
              </a:rPr>
              <a:t>create index to columns that used continuously on filtering  </a:t>
            </a:r>
            <a:endParaRPr lang="en-US" sz="2000" dirty="0">
              <a:solidFill>
                <a:schemeClr val="tx1"/>
              </a:solidFill>
            </a:endParaRPr>
          </a:p>
          <a:p>
            <a:pPr lvl="1"/>
            <a:r>
              <a:rPr lang="en-US" sz="2000" b="1" dirty="0">
                <a:solidFill>
                  <a:srgbClr val="FF0000"/>
                </a:solidFill>
              </a:rPr>
              <a:t>Partitioning: </a:t>
            </a:r>
            <a:r>
              <a:rPr lang="en-US" sz="2000" b="1" dirty="0">
                <a:solidFill>
                  <a:schemeClr val="tx1"/>
                </a:solidFill>
              </a:rPr>
              <a:t>Split large tables into smaller</a:t>
            </a:r>
          </a:p>
          <a:p>
            <a:pPr lvl="1"/>
            <a:r>
              <a:rPr lang="en-US" b="1" dirty="0">
                <a:solidFill>
                  <a:srgbClr val="FF0000"/>
                </a:solidFill>
              </a:rPr>
              <a:t>Materialized view</a:t>
            </a:r>
            <a:r>
              <a:rPr lang="en-US" dirty="0"/>
              <a:t>: </a:t>
            </a:r>
            <a:r>
              <a:rPr lang="en-US" sz="2000" b="1" dirty="0">
                <a:solidFill>
                  <a:schemeClr val="tx1"/>
                </a:solidFill>
              </a:rPr>
              <a:t>store the result of query that applied on large dataset</a:t>
            </a:r>
          </a:p>
          <a:p>
            <a:pPr lvl="1"/>
            <a:r>
              <a:rPr lang="en-US" sz="2000" b="1" dirty="0">
                <a:solidFill>
                  <a:srgbClr val="FF0000"/>
                </a:solidFill>
              </a:rPr>
              <a:t>database replication</a:t>
            </a:r>
            <a:r>
              <a:rPr lang="en-US" sz="2000" b="1" dirty="0">
                <a:solidFill>
                  <a:schemeClr val="tx1"/>
                </a:solidFill>
              </a:rPr>
              <a:t>: creating copies of database to distribute loading across multiple servers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657070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F24E-6788-58F8-4EFA-25F52CBFEDC0}"/>
              </a:ext>
            </a:extLst>
          </p:cNvPr>
          <p:cNvSpPr>
            <a:spLocks noGrp="1"/>
          </p:cNvSpPr>
          <p:nvPr>
            <p:ph type="title"/>
          </p:nvPr>
        </p:nvSpPr>
        <p:spPr>
          <a:xfrm>
            <a:off x="531240" y="2326433"/>
            <a:ext cx="10353762" cy="970450"/>
          </a:xfrm>
        </p:spPr>
        <p:txBody>
          <a:bodyPr>
            <a:normAutofit/>
          </a:bodyPr>
          <a:lstStyle/>
          <a:p>
            <a:r>
              <a:rPr lang="en-US" sz="4400" b="1" dirty="0">
                <a:solidFill>
                  <a:srgbClr val="FF0000"/>
                </a:solidFill>
              </a:rPr>
              <a:t>ADO</a:t>
            </a:r>
          </a:p>
        </p:txBody>
      </p:sp>
    </p:spTree>
    <p:extLst>
      <p:ext uri="{BB962C8B-B14F-4D97-AF65-F5344CB8AC3E}">
        <p14:creationId xmlns:p14="http://schemas.microsoft.com/office/powerpoint/2010/main" val="27961033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2281D-C42B-C30E-176C-18E8F1E87B7E}"/>
              </a:ext>
            </a:extLst>
          </p:cNvPr>
          <p:cNvSpPr>
            <a:spLocks noGrp="1"/>
          </p:cNvSpPr>
          <p:nvPr>
            <p:ph type="title"/>
          </p:nvPr>
        </p:nvSpPr>
        <p:spPr>
          <a:xfrm>
            <a:off x="1053754" y="0"/>
            <a:ext cx="10353762" cy="662473"/>
          </a:xfrm>
        </p:spPr>
        <p:txBody>
          <a:bodyPr>
            <a:normAutofit fontScale="90000"/>
          </a:bodyPr>
          <a:lstStyle/>
          <a:p>
            <a:r>
              <a:rPr lang="en-US" dirty="0"/>
              <a:t>Connected Mode (Online Mode)</a:t>
            </a:r>
          </a:p>
        </p:txBody>
      </p:sp>
      <p:sp>
        <p:nvSpPr>
          <p:cNvPr id="3" name="Content Placeholder 2">
            <a:extLst>
              <a:ext uri="{FF2B5EF4-FFF2-40B4-BE49-F238E27FC236}">
                <a16:creationId xmlns:a16="http://schemas.microsoft.com/office/drawing/2014/main" id="{D4149346-15C2-31B6-6E66-7CFA1E87B18D}"/>
              </a:ext>
            </a:extLst>
          </p:cNvPr>
          <p:cNvSpPr>
            <a:spLocks noGrp="1"/>
          </p:cNvSpPr>
          <p:nvPr>
            <p:ph idx="1"/>
          </p:nvPr>
        </p:nvSpPr>
        <p:spPr>
          <a:xfrm>
            <a:off x="167950" y="662473"/>
            <a:ext cx="11756571" cy="5128727"/>
          </a:xfrm>
        </p:spPr>
        <p:txBody>
          <a:bodyPr/>
          <a:lstStyle/>
          <a:p>
            <a:r>
              <a:rPr lang="en-US" dirty="0"/>
              <a:t>You open the connection then make the operations then close the operation</a:t>
            </a:r>
          </a:p>
          <a:p>
            <a:r>
              <a:rPr lang="en-US" dirty="0"/>
              <a:t>any changes made to the data by your application or other users/processes are immediately reflected.</a:t>
            </a:r>
          </a:p>
        </p:txBody>
      </p:sp>
    </p:spTree>
    <p:extLst>
      <p:ext uri="{BB962C8B-B14F-4D97-AF65-F5344CB8AC3E}">
        <p14:creationId xmlns:p14="http://schemas.microsoft.com/office/powerpoint/2010/main" val="13876162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0550-6616-8555-7294-88BC8CCAEB4B}"/>
              </a:ext>
            </a:extLst>
          </p:cNvPr>
          <p:cNvSpPr>
            <a:spLocks noGrp="1"/>
          </p:cNvSpPr>
          <p:nvPr>
            <p:ph type="title"/>
          </p:nvPr>
        </p:nvSpPr>
        <p:spPr>
          <a:xfrm>
            <a:off x="988440" y="0"/>
            <a:ext cx="10353762" cy="578498"/>
          </a:xfrm>
        </p:spPr>
        <p:txBody>
          <a:bodyPr>
            <a:normAutofit fontScale="90000"/>
          </a:bodyPr>
          <a:lstStyle/>
          <a:p>
            <a:r>
              <a:rPr lang="en-US" dirty="0"/>
              <a:t>Disconnected Mode (Offline Mode)</a:t>
            </a:r>
          </a:p>
        </p:txBody>
      </p:sp>
      <p:sp>
        <p:nvSpPr>
          <p:cNvPr id="3" name="Content Placeholder 2">
            <a:extLst>
              <a:ext uri="{FF2B5EF4-FFF2-40B4-BE49-F238E27FC236}">
                <a16:creationId xmlns:a16="http://schemas.microsoft.com/office/drawing/2014/main" id="{328DCBF9-62E4-28CB-5F11-C8E92C21AF9E}"/>
              </a:ext>
            </a:extLst>
          </p:cNvPr>
          <p:cNvSpPr>
            <a:spLocks noGrp="1"/>
          </p:cNvSpPr>
          <p:nvPr>
            <p:ph idx="1"/>
          </p:nvPr>
        </p:nvSpPr>
        <p:spPr>
          <a:xfrm>
            <a:off x="74646" y="578498"/>
            <a:ext cx="11812554" cy="5309117"/>
          </a:xfrm>
        </p:spPr>
        <p:txBody>
          <a:bodyPr/>
          <a:lstStyle/>
          <a:p>
            <a:r>
              <a:rPr lang="en-US" dirty="0"/>
              <a:t>Connection is opened </a:t>
            </a:r>
            <a:r>
              <a:rPr lang="en-US" b="1" dirty="0"/>
              <a:t>only to fetch data</a:t>
            </a:r>
            <a:r>
              <a:rPr lang="en-US" dirty="0"/>
              <a:t>, then closed immediately.</a:t>
            </a:r>
          </a:p>
          <a:p>
            <a:r>
              <a:rPr lang="en-US" dirty="0"/>
              <a:t>Once the data is fetched into memory, the connection to the database is closed, and your application can work with the data locally (offline)</a:t>
            </a:r>
          </a:p>
          <a:p>
            <a:r>
              <a:rPr lang="en-US" dirty="0"/>
              <a:t>You can work on data </a:t>
            </a:r>
            <a:r>
              <a:rPr lang="en-US" b="1" dirty="0"/>
              <a:t>offline</a:t>
            </a:r>
            <a:r>
              <a:rPr lang="en-US" dirty="0"/>
              <a:t>. and later you can use a </a:t>
            </a:r>
            <a:r>
              <a:rPr lang="en-US" dirty="0" err="1"/>
              <a:t>DataAdapter</a:t>
            </a:r>
            <a:r>
              <a:rPr lang="en-US" dirty="0"/>
              <a:t> to reconcile those changes back to the database</a:t>
            </a:r>
          </a:p>
          <a:p>
            <a:endParaRPr lang="en-US" dirty="0"/>
          </a:p>
        </p:txBody>
      </p:sp>
    </p:spTree>
    <p:extLst>
      <p:ext uri="{BB962C8B-B14F-4D97-AF65-F5344CB8AC3E}">
        <p14:creationId xmlns:p14="http://schemas.microsoft.com/office/powerpoint/2010/main" val="28226080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543EB-429B-A118-E4F3-7DDE2AD9F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69344-8AA6-96E8-82D0-0FE269882523}"/>
              </a:ext>
            </a:extLst>
          </p:cNvPr>
          <p:cNvSpPr>
            <a:spLocks noGrp="1"/>
          </p:cNvSpPr>
          <p:nvPr>
            <p:ph type="title"/>
          </p:nvPr>
        </p:nvSpPr>
        <p:spPr>
          <a:xfrm>
            <a:off x="531240" y="2326433"/>
            <a:ext cx="10353762" cy="970450"/>
          </a:xfrm>
        </p:spPr>
        <p:txBody>
          <a:bodyPr>
            <a:normAutofit/>
          </a:bodyPr>
          <a:lstStyle/>
          <a:p>
            <a:r>
              <a:rPr lang="en-US" sz="4400" b="1" dirty="0">
                <a:solidFill>
                  <a:srgbClr val="FF0000"/>
                </a:solidFill>
              </a:rPr>
              <a:t>ASP.NET CORE</a:t>
            </a:r>
          </a:p>
        </p:txBody>
      </p:sp>
    </p:spTree>
    <p:extLst>
      <p:ext uri="{BB962C8B-B14F-4D97-AF65-F5344CB8AC3E}">
        <p14:creationId xmlns:p14="http://schemas.microsoft.com/office/powerpoint/2010/main" val="16768362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4F5A-4404-6B99-C1BC-CB279E9F753F}"/>
              </a:ext>
            </a:extLst>
          </p:cNvPr>
          <p:cNvSpPr>
            <a:spLocks noGrp="1"/>
          </p:cNvSpPr>
          <p:nvPr>
            <p:ph type="title"/>
          </p:nvPr>
        </p:nvSpPr>
        <p:spPr>
          <a:xfrm>
            <a:off x="919119" y="0"/>
            <a:ext cx="10353762" cy="606490"/>
          </a:xfrm>
        </p:spPr>
        <p:txBody>
          <a:bodyPr>
            <a:normAutofit fontScale="90000"/>
          </a:bodyPr>
          <a:lstStyle/>
          <a:p>
            <a:r>
              <a:rPr lang="en-US" dirty="0"/>
              <a:t>Action Filter</a:t>
            </a:r>
          </a:p>
        </p:txBody>
      </p:sp>
      <p:sp>
        <p:nvSpPr>
          <p:cNvPr id="3" name="Content Placeholder 2">
            <a:extLst>
              <a:ext uri="{FF2B5EF4-FFF2-40B4-BE49-F238E27FC236}">
                <a16:creationId xmlns:a16="http://schemas.microsoft.com/office/drawing/2014/main" id="{49124CA3-EE77-88A5-A6F3-63D3203ED3C7}"/>
              </a:ext>
            </a:extLst>
          </p:cNvPr>
          <p:cNvSpPr>
            <a:spLocks noGrp="1"/>
          </p:cNvSpPr>
          <p:nvPr>
            <p:ph idx="1"/>
          </p:nvPr>
        </p:nvSpPr>
        <p:spPr>
          <a:xfrm>
            <a:off x="298593" y="606491"/>
            <a:ext cx="11709918" cy="5840962"/>
          </a:xfrm>
        </p:spPr>
        <p:txBody>
          <a:bodyPr/>
          <a:lstStyle/>
          <a:p>
            <a:r>
              <a:rPr lang="en-US" dirty="0"/>
              <a:t>An </a:t>
            </a:r>
            <a:r>
              <a:rPr lang="en-US" b="1" dirty="0"/>
              <a:t>Action Filter</a:t>
            </a:r>
            <a:r>
              <a:rPr lang="en-US" dirty="0"/>
              <a:t> is a class in ASP.NET Core that lets you run logic:</a:t>
            </a:r>
          </a:p>
          <a:p>
            <a:pPr lvl="1"/>
            <a:r>
              <a:rPr lang="en-US" b="1" dirty="0"/>
              <a:t>Before</a:t>
            </a:r>
            <a:r>
              <a:rPr lang="en-US" dirty="0"/>
              <a:t> an action executes</a:t>
            </a:r>
          </a:p>
          <a:p>
            <a:pPr lvl="1"/>
            <a:r>
              <a:rPr lang="en-US" b="1" dirty="0"/>
              <a:t>After</a:t>
            </a:r>
            <a:r>
              <a:rPr lang="en-US" dirty="0"/>
              <a:t> an action executes</a:t>
            </a:r>
          </a:p>
          <a:p>
            <a:r>
              <a:rPr lang="en-US" dirty="0"/>
              <a:t>[Authorize]</a:t>
            </a:r>
          </a:p>
          <a:p>
            <a:pPr lvl="1"/>
            <a:r>
              <a:rPr lang="en-US" dirty="0"/>
              <a:t>Runs </a:t>
            </a:r>
            <a:r>
              <a:rPr lang="en-US" b="1" dirty="0"/>
              <a:t>before</a:t>
            </a:r>
            <a:r>
              <a:rPr lang="en-US" dirty="0"/>
              <a:t> the action executes.</a:t>
            </a:r>
          </a:p>
          <a:p>
            <a:r>
              <a:rPr lang="en-US" dirty="0"/>
              <a:t>[ResponseCache]</a:t>
            </a:r>
          </a:p>
          <a:p>
            <a:pPr lvl="1"/>
            <a:r>
              <a:rPr lang="en-US" dirty="0"/>
              <a:t>Runs </a:t>
            </a:r>
            <a:r>
              <a:rPr lang="en-US" b="1" dirty="0"/>
              <a:t>after</a:t>
            </a:r>
            <a:r>
              <a:rPr lang="en-US" dirty="0"/>
              <a:t> the action executes.</a:t>
            </a:r>
          </a:p>
          <a:p>
            <a:r>
              <a:rPr lang="en-US" dirty="0"/>
              <a:t>Custom Action Filter Example</a:t>
            </a:r>
          </a:p>
          <a:p>
            <a:pPr lvl="1"/>
            <a:r>
              <a:rPr lang="en-US" b="1" dirty="0" err="1">
                <a:solidFill>
                  <a:srgbClr val="00B0F0"/>
                </a:solidFill>
              </a:rPr>
              <a:t>LogActionFilter</a:t>
            </a:r>
            <a:r>
              <a:rPr lang="en-US" dirty="0"/>
              <a:t>: </a:t>
            </a:r>
            <a:r>
              <a:rPr lang="en-US" b="1" dirty="0" err="1">
                <a:solidFill>
                  <a:srgbClr val="FFFF00"/>
                </a:solidFill>
              </a:rPr>
              <a:t>ActionFilterAttribute</a:t>
            </a:r>
            <a:endParaRPr lang="en-US" b="1" dirty="0">
              <a:solidFill>
                <a:srgbClr val="FFFF00"/>
              </a:solidFill>
            </a:endParaRPr>
          </a:p>
          <a:p>
            <a:pPr lvl="2"/>
            <a:r>
              <a:rPr lang="en-US" sz="1800" dirty="0"/>
              <a:t>public override void </a:t>
            </a:r>
            <a:r>
              <a:rPr lang="en-US" sz="1800" dirty="0" err="1"/>
              <a:t>OnActionExecuting</a:t>
            </a:r>
            <a:r>
              <a:rPr lang="en-US" sz="1800" dirty="0"/>
              <a:t>(</a:t>
            </a:r>
            <a:r>
              <a:rPr lang="en-US" sz="1800" dirty="0" err="1"/>
              <a:t>ActionExecutingContext</a:t>
            </a:r>
            <a:r>
              <a:rPr lang="en-US" sz="1800" dirty="0"/>
              <a:t> context) </a:t>
            </a:r>
            <a:r>
              <a:rPr lang="en-US" dirty="0"/>
              <a:t>// runs </a:t>
            </a:r>
            <a:r>
              <a:rPr lang="en-US" b="1" dirty="0">
                <a:solidFill>
                  <a:srgbClr val="00B0F0"/>
                </a:solidFill>
              </a:rPr>
              <a:t>BEFORE</a:t>
            </a:r>
            <a:r>
              <a:rPr lang="en-US" dirty="0"/>
              <a:t> the action method</a:t>
            </a:r>
            <a:endParaRPr lang="en-US" sz="1800" dirty="0"/>
          </a:p>
          <a:p>
            <a:pPr lvl="2"/>
            <a:r>
              <a:rPr lang="en-US" sz="1800" dirty="0"/>
              <a:t>public override void </a:t>
            </a:r>
            <a:r>
              <a:rPr lang="en-US" sz="1800" dirty="0" err="1"/>
              <a:t>OnActionExecuted</a:t>
            </a:r>
            <a:r>
              <a:rPr lang="en-US" sz="1800" dirty="0"/>
              <a:t>(</a:t>
            </a:r>
            <a:r>
              <a:rPr lang="en-US" sz="1800" dirty="0" err="1"/>
              <a:t>ActionExecutedContext</a:t>
            </a:r>
            <a:r>
              <a:rPr lang="en-US" sz="1800" dirty="0"/>
              <a:t> context)	</a:t>
            </a:r>
            <a:r>
              <a:rPr lang="en-US" dirty="0"/>
              <a:t>// </a:t>
            </a:r>
            <a:r>
              <a:rPr lang="en-US"/>
              <a:t>runs </a:t>
            </a:r>
            <a:r>
              <a:rPr lang="en-US" b="1">
                <a:solidFill>
                  <a:srgbClr val="00B0F0"/>
                </a:solidFill>
              </a:rPr>
              <a:t>AFTER</a:t>
            </a:r>
            <a:r>
              <a:rPr lang="en-US"/>
              <a:t> </a:t>
            </a:r>
            <a:r>
              <a:rPr lang="en-US" dirty="0"/>
              <a:t>the action method</a:t>
            </a:r>
            <a:endParaRPr lang="en-US" sz="1800" dirty="0"/>
          </a:p>
          <a:p>
            <a:endParaRPr lang="en-US" dirty="0"/>
          </a:p>
        </p:txBody>
      </p:sp>
    </p:spTree>
    <p:extLst>
      <p:ext uri="{BB962C8B-B14F-4D97-AF65-F5344CB8AC3E}">
        <p14:creationId xmlns:p14="http://schemas.microsoft.com/office/powerpoint/2010/main" val="10686029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0009B-6607-5D7F-2B6F-EA9A5A624B91}"/>
              </a:ext>
            </a:extLst>
          </p:cNvPr>
          <p:cNvSpPr>
            <a:spLocks noGrp="1"/>
          </p:cNvSpPr>
          <p:nvPr>
            <p:ph type="title"/>
          </p:nvPr>
        </p:nvSpPr>
        <p:spPr>
          <a:xfrm>
            <a:off x="919119" y="0"/>
            <a:ext cx="10353762" cy="466531"/>
          </a:xfrm>
        </p:spPr>
        <p:txBody>
          <a:bodyPr>
            <a:normAutofit fontScale="90000"/>
          </a:bodyPr>
          <a:lstStyle/>
          <a:p>
            <a:r>
              <a:rPr lang="en-US" sz="3600" b="1" dirty="0">
                <a:solidFill>
                  <a:srgbClr val="FF0000"/>
                </a:solidFill>
              </a:rPr>
              <a:t>Request handling flow in ASP.NET Core</a:t>
            </a:r>
          </a:p>
        </p:txBody>
      </p:sp>
      <p:sp>
        <p:nvSpPr>
          <p:cNvPr id="3" name="Content Placeholder 2">
            <a:extLst>
              <a:ext uri="{FF2B5EF4-FFF2-40B4-BE49-F238E27FC236}">
                <a16:creationId xmlns:a16="http://schemas.microsoft.com/office/drawing/2014/main" id="{AC979AC5-6533-C02D-D2CC-70B39CB48EF0}"/>
              </a:ext>
            </a:extLst>
          </p:cNvPr>
          <p:cNvSpPr>
            <a:spLocks noGrp="1"/>
          </p:cNvSpPr>
          <p:nvPr>
            <p:ph idx="1"/>
          </p:nvPr>
        </p:nvSpPr>
        <p:spPr>
          <a:xfrm>
            <a:off x="279918" y="466531"/>
            <a:ext cx="11821886" cy="6074228"/>
          </a:xfrm>
        </p:spPr>
        <p:txBody>
          <a:bodyPr/>
          <a:lstStyle/>
          <a:p>
            <a:r>
              <a:rPr lang="en-US" dirty="0"/>
              <a:t>The client (usually a browser or API consumer) sends an </a:t>
            </a:r>
            <a:r>
              <a:rPr lang="en-US" b="1" dirty="0"/>
              <a:t>HTTP request</a:t>
            </a:r>
            <a:r>
              <a:rPr lang="en-US" dirty="0"/>
              <a:t> to the web server</a:t>
            </a:r>
          </a:p>
          <a:p>
            <a:r>
              <a:rPr lang="en-US" dirty="0"/>
              <a:t>The request travels over the internet to the </a:t>
            </a:r>
            <a:r>
              <a:rPr lang="en-US" b="1" dirty="0">
                <a:solidFill>
                  <a:srgbClr val="FFFF00"/>
                </a:solidFill>
              </a:rPr>
              <a:t>server hosting the ASP.NET Core app</a:t>
            </a:r>
          </a:p>
          <a:p>
            <a:r>
              <a:rPr lang="en-US" dirty="0"/>
              <a:t>The Request is received by </a:t>
            </a:r>
            <a:r>
              <a:rPr lang="en-US" b="1" dirty="0">
                <a:solidFill>
                  <a:srgbClr val="FFFF00"/>
                </a:solidFill>
              </a:rPr>
              <a:t>IIS</a:t>
            </a:r>
            <a:r>
              <a:rPr lang="en-US" dirty="0"/>
              <a:t> that acts as a reverse proxy and </a:t>
            </a:r>
            <a:r>
              <a:rPr lang="en-US" b="1" dirty="0">
                <a:solidFill>
                  <a:srgbClr val="FFFF00"/>
                </a:solidFill>
              </a:rPr>
              <a:t>forwards</a:t>
            </a:r>
            <a:r>
              <a:rPr lang="en-US" dirty="0"/>
              <a:t> it to Kestrel using the ASP.NET Core </a:t>
            </a:r>
          </a:p>
          <a:p>
            <a:pPr lvl="1"/>
            <a:r>
              <a:rPr lang="en-US" dirty="0"/>
              <a:t>ASP.NET Core uses </a:t>
            </a:r>
            <a:r>
              <a:rPr lang="en-US" b="1" dirty="0"/>
              <a:t>Kestrel</a:t>
            </a:r>
            <a:r>
              <a:rPr lang="en-US" dirty="0"/>
              <a:t> as the </a:t>
            </a:r>
            <a:r>
              <a:rPr lang="en-US" b="1" dirty="0">
                <a:solidFill>
                  <a:srgbClr val="FFFF00"/>
                </a:solidFill>
              </a:rPr>
              <a:t>built-in cross-platform web server, it is always </a:t>
            </a:r>
            <a:r>
              <a:rPr lang="en-US" dirty="0"/>
              <a:t>the actual ASP.NET Core web server</a:t>
            </a:r>
            <a:endParaRPr lang="en-US" b="1" dirty="0">
              <a:solidFill>
                <a:srgbClr val="FFFF00"/>
              </a:solidFill>
            </a:endParaRPr>
          </a:p>
          <a:p>
            <a:r>
              <a:rPr lang="en-US" dirty="0"/>
              <a:t>Kestrel parses the incoming HTTP request to create </a:t>
            </a:r>
            <a:r>
              <a:rPr lang="en-US" dirty="0" err="1"/>
              <a:t>HttpContext</a:t>
            </a:r>
            <a:r>
              <a:rPr lang="en-US" dirty="0"/>
              <a:t> object that encapsulates info about </a:t>
            </a:r>
            <a:r>
              <a:rPr lang="en-US" dirty="0" err="1"/>
              <a:t>HttpRequest</a:t>
            </a:r>
            <a:r>
              <a:rPr lang="en-US" dirty="0"/>
              <a:t> and </a:t>
            </a:r>
            <a:r>
              <a:rPr lang="en-US" dirty="0" err="1"/>
              <a:t>HttpResponse</a:t>
            </a:r>
            <a:r>
              <a:rPr lang="en-US" dirty="0"/>
              <a:t> .</a:t>
            </a:r>
          </a:p>
          <a:p>
            <a:r>
              <a:rPr lang="en-US" dirty="0"/>
              <a:t>Request goes through the Middleware Pipeline configured in </a:t>
            </a:r>
            <a:r>
              <a:rPr lang="en-US" dirty="0" err="1"/>
              <a:t>Program.cs</a:t>
            </a:r>
            <a:r>
              <a:rPr lang="en-US" dirty="0"/>
              <a:t>	</a:t>
            </a:r>
          </a:p>
          <a:p>
            <a:r>
              <a:rPr lang="en-US" dirty="0"/>
              <a:t>Eventually, the request reaches the </a:t>
            </a:r>
            <a:r>
              <a:rPr lang="en-US" b="1" dirty="0"/>
              <a:t>endpoint middleware, </a:t>
            </a:r>
            <a:r>
              <a:rPr lang="en-US" dirty="0"/>
              <a:t>The correct </a:t>
            </a:r>
            <a:r>
              <a:rPr lang="en-US" b="1" dirty="0"/>
              <a:t>controller action</a:t>
            </a:r>
            <a:r>
              <a:rPr lang="en-US" dirty="0"/>
              <a:t> or </a:t>
            </a:r>
            <a:r>
              <a:rPr lang="en-US" b="1" dirty="0"/>
              <a:t>endpoint handler</a:t>
            </a:r>
            <a:r>
              <a:rPr lang="en-US" dirty="0"/>
              <a:t> is executed</a:t>
            </a:r>
          </a:p>
          <a:p>
            <a:r>
              <a:rPr lang="en-US" dirty="0"/>
              <a:t>Response travels back through the middleware pipeline in reverse order</a:t>
            </a:r>
            <a:endParaRPr lang="en-US" b="1" dirty="0">
              <a:solidFill>
                <a:srgbClr val="FFFF00"/>
              </a:solidFill>
            </a:endParaRPr>
          </a:p>
        </p:txBody>
      </p:sp>
    </p:spTree>
    <p:extLst>
      <p:ext uri="{BB962C8B-B14F-4D97-AF65-F5344CB8AC3E}">
        <p14:creationId xmlns:p14="http://schemas.microsoft.com/office/powerpoint/2010/main" val="41642033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95A31-BF13-F6FD-05B8-A7563E420A09}"/>
              </a:ext>
            </a:extLst>
          </p:cNvPr>
          <p:cNvSpPr>
            <a:spLocks noGrp="1"/>
          </p:cNvSpPr>
          <p:nvPr>
            <p:ph type="title"/>
          </p:nvPr>
        </p:nvSpPr>
        <p:spPr>
          <a:xfrm>
            <a:off x="661867" y="1747934"/>
            <a:ext cx="10749471" cy="1517779"/>
          </a:xfrm>
        </p:spPr>
        <p:txBody>
          <a:bodyPr>
            <a:normAutofit/>
          </a:bodyPr>
          <a:lstStyle/>
          <a:p>
            <a:r>
              <a:rPr lang="en-US" sz="4400" b="1" dirty="0">
                <a:solidFill>
                  <a:srgbClr val="FF0000"/>
                </a:solidFill>
              </a:rPr>
              <a:t>Git Via Visual Studio</a:t>
            </a:r>
            <a:endParaRPr lang="en-US" sz="4400" dirty="0"/>
          </a:p>
        </p:txBody>
      </p:sp>
    </p:spTree>
    <p:extLst>
      <p:ext uri="{BB962C8B-B14F-4D97-AF65-F5344CB8AC3E}">
        <p14:creationId xmlns:p14="http://schemas.microsoft.com/office/powerpoint/2010/main" val="192571784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7781D-AD15-8E69-0C6C-A56D751FC20F}"/>
              </a:ext>
            </a:extLst>
          </p:cNvPr>
          <p:cNvSpPr>
            <a:spLocks noGrp="1"/>
          </p:cNvSpPr>
          <p:nvPr>
            <p:ph type="title"/>
          </p:nvPr>
        </p:nvSpPr>
        <p:spPr>
          <a:xfrm>
            <a:off x="913795" y="0"/>
            <a:ext cx="9825740" cy="699796"/>
          </a:xfrm>
        </p:spPr>
        <p:txBody>
          <a:bodyPr>
            <a:normAutofit fontScale="90000"/>
          </a:bodyPr>
          <a:lstStyle/>
          <a:p>
            <a:r>
              <a:rPr lang="en-US" sz="4400" b="1" dirty="0"/>
              <a:t>Create new branch</a:t>
            </a:r>
          </a:p>
        </p:txBody>
      </p:sp>
      <p:pic>
        <p:nvPicPr>
          <p:cNvPr id="11" name="Content Placeholder 10" descr="A screenshot of a computer&#10;&#10;AI-generated content may be incorrect.">
            <a:extLst>
              <a:ext uri="{FF2B5EF4-FFF2-40B4-BE49-F238E27FC236}">
                <a16:creationId xmlns:a16="http://schemas.microsoft.com/office/drawing/2014/main" id="{16D9B0F1-AA93-F691-EDBB-6399D97A4FBE}"/>
              </a:ext>
            </a:extLst>
          </p:cNvPr>
          <p:cNvPicPr>
            <a:picLocks noGrp="1" noChangeAspect="1"/>
          </p:cNvPicPr>
          <p:nvPr>
            <p:ph idx="1"/>
          </p:nvPr>
        </p:nvPicPr>
        <p:blipFill>
          <a:blip r:embed="rId2"/>
          <a:stretch>
            <a:fillRect/>
          </a:stretch>
        </p:blipFill>
        <p:spPr>
          <a:xfrm>
            <a:off x="0" y="1194324"/>
            <a:ext cx="4542185" cy="1772816"/>
          </a:xfrm>
          <a:prstGeom prst="rect">
            <a:avLst/>
          </a:prstGeom>
          <a:effectLst>
            <a:outerShdw blurRad="25400" dir="17880000">
              <a:srgbClr val="000000">
                <a:alpha val="46000"/>
              </a:srgbClr>
            </a:outerShdw>
          </a:effectLst>
        </p:spPr>
      </p:pic>
      <p:pic>
        <p:nvPicPr>
          <p:cNvPr id="13" name="Picture 12" descr="A screenshot of a computer&#10;&#10;AI-generated content may be incorrect.">
            <a:extLst>
              <a:ext uri="{FF2B5EF4-FFF2-40B4-BE49-F238E27FC236}">
                <a16:creationId xmlns:a16="http://schemas.microsoft.com/office/drawing/2014/main" id="{BB807F3A-8D02-6680-ED15-9FB20FA7D10B}"/>
              </a:ext>
            </a:extLst>
          </p:cNvPr>
          <p:cNvPicPr>
            <a:picLocks noChangeAspect="1"/>
          </p:cNvPicPr>
          <p:nvPr/>
        </p:nvPicPr>
        <p:blipFill>
          <a:blip r:embed="rId3"/>
          <a:stretch>
            <a:fillRect/>
          </a:stretch>
        </p:blipFill>
        <p:spPr>
          <a:xfrm>
            <a:off x="13802" y="3433378"/>
            <a:ext cx="4555987" cy="2201453"/>
          </a:xfrm>
          <a:prstGeom prst="rect">
            <a:avLst/>
          </a:prstGeom>
        </p:spPr>
      </p:pic>
    </p:spTree>
    <p:extLst>
      <p:ext uri="{BB962C8B-B14F-4D97-AF65-F5344CB8AC3E}">
        <p14:creationId xmlns:p14="http://schemas.microsoft.com/office/powerpoint/2010/main" val="309713769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4D21F-B23E-4104-14BD-63C613D4296E}"/>
              </a:ext>
            </a:extLst>
          </p:cNvPr>
          <p:cNvSpPr>
            <a:spLocks noGrp="1"/>
          </p:cNvSpPr>
          <p:nvPr>
            <p:ph type="title"/>
          </p:nvPr>
        </p:nvSpPr>
        <p:spPr/>
        <p:txBody>
          <a:bodyPr/>
          <a:lstStyle/>
          <a:p>
            <a:r>
              <a:rPr lang="en-US" dirty="0"/>
              <a:t>Make branch as default at GitHub</a:t>
            </a:r>
          </a:p>
        </p:txBody>
      </p:sp>
      <p:sp>
        <p:nvSpPr>
          <p:cNvPr id="3" name="Content Placeholder 2">
            <a:extLst>
              <a:ext uri="{FF2B5EF4-FFF2-40B4-BE49-F238E27FC236}">
                <a16:creationId xmlns:a16="http://schemas.microsoft.com/office/drawing/2014/main" id="{8D74F609-5747-8E92-8DD7-7934B97D6F99}"/>
              </a:ext>
            </a:extLst>
          </p:cNvPr>
          <p:cNvSpPr>
            <a:spLocks noGrp="1"/>
          </p:cNvSpPr>
          <p:nvPr>
            <p:ph idx="1"/>
          </p:nvPr>
        </p:nvSpPr>
        <p:spPr/>
        <p:txBody>
          <a:bodyPr/>
          <a:lstStyle/>
          <a:p>
            <a:r>
              <a:rPr lang="en-US" dirty="0"/>
              <a:t>Go to setting of repo</a:t>
            </a:r>
          </a:p>
          <a:p>
            <a:endParaRPr lang="en-US" dirty="0"/>
          </a:p>
          <a:p>
            <a:endParaRPr lang="en-US" dirty="0"/>
          </a:p>
        </p:txBody>
      </p:sp>
      <p:pic>
        <p:nvPicPr>
          <p:cNvPr id="5" name="Picture 4" descr="A screenshot of a computer&#10;&#10;AI-generated content may be incorrect.">
            <a:extLst>
              <a:ext uri="{FF2B5EF4-FFF2-40B4-BE49-F238E27FC236}">
                <a16:creationId xmlns:a16="http://schemas.microsoft.com/office/drawing/2014/main" id="{CEC68626-057B-58D6-0977-64DC11CDC897}"/>
              </a:ext>
            </a:extLst>
          </p:cNvPr>
          <p:cNvPicPr>
            <a:picLocks noChangeAspect="1"/>
          </p:cNvPicPr>
          <p:nvPr/>
        </p:nvPicPr>
        <p:blipFill>
          <a:blip r:embed="rId2"/>
          <a:stretch>
            <a:fillRect/>
          </a:stretch>
        </p:blipFill>
        <p:spPr>
          <a:xfrm>
            <a:off x="17436" y="2520595"/>
            <a:ext cx="6765919" cy="1426253"/>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FDC55790-057E-3B9C-75CE-8138F3D77DE1}"/>
              </a:ext>
            </a:extLst>
          </p:cNvPr>
          <p:cNvPicPr>
            <a:picLocks noChangeAspect="1"/>
          </p:cNvPicPr>
          <p:nvPr/>
        </p:nvPicPr>
        <p:blipFill>
          <a:blip r:embed="rId3"/>
          <a:stretch>
            <a:fillRect/>
          </a:stretch>
        </p:blipFill>
        <p:spPr>
          <a:xfrm>
            <a:off x="6941976" y="1844284"/>
            <a:ext cx="4981266" cy="3064134"/>
          </a:xfrm>
          <a:prstGeom prst="rect">
            <a:avLst/>
          </a:prstGeom>
        </p:spPr>
      </p:pic>
      <p:pic>
        <p:nvPicPr>
          <p:cNvPr id="11" name="Picture 10" descr="A screenshot of a chat&#10;&#10;AI-generated content may be incorrect.">
            <a:extLst>
              <a:ext uri="{FF2B5EF4-FFF2-40B4-BE49-F238E27FC236}">
                <a16:creationId xmlns:a16="http://schemas.microsoft.com/office/drawing/2014/main" id="{FBC03244-143D-B62B-CFF1-4B3B7E41EC53}"/>
              </a:ext>
            </a:extLst>
          </p:cNvPr>
          <p:cNvPicPr>
            <a:picLocks noChangeAspect="1"/>
          </p:cNvPicPr>
          <p:nvPr/>
        </p:nvPicPr>
        <p:blipFill>
          <a:blip r:embed="rId4"/>
          <a:stretch>
            <a:fillRect/>
          </a:stretch>
        </p:blipFill>
        <p:spPr>
          <a:xfrm>
            <a:off x="913795" y="4308313"/>
            <a:ext cx="5676900" cy="2066925"/>
          </a:xfrm>
          <a:prstGeom prst="rect">
            <a:avLst/>
          </a:prstGeom>
        </p:spPr>
      </p:pic>
    </p:spTree>
    <p:extLst>
      <p:ext uri="{BB962C8B-B14F-4D97-AF65-F5344CB8AC3E}">
        <p14:creationId xmlns:p14="http://schemas.microsoft.com/office/powerpoint/2010/main" val="1131449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3DAA-4E3A-AC3C-0F9D-D2570EE7E5D9}"/>
              </a:ext>
            </a:extLst>
          </p:cNvPr>
          <p:cNvSpPr>
            <a:spLocks noGrp="1"/>
          </p:cNvSpPr>
          <p:nvPr>
            <p:ph type="title"/>
          </p:nvPr>
        </p:nvSpPr>
        <p:spPr>
          <a:xfrm>
            <a:off x="913795" y="0"/>
            <a:ext cx="10353762" cy="603115"/>
          </a:xfrm>
        </p:spPr>
        <p:txBody>
          <a:bodyPr>
            <a:normAutofit fontScale="90000"/>
          </a:bodyPr>
          <a:lstStyle/>
          <a:p>
            <a:r>
              <a:rPr lang="en-US" dirty="0"/>
              <a:t>Object DT (cont.)</a:t>
            </a:r>
          </a:p>
        </p:txBody>
      </p:sp>
      <p:sp>
        <p:nvSpPr>
          <p:cNvPr id="3" name="Content Placeholder 2">
            <a:extLst>
              <a:ext uri="{FF2B5EF4-FFF2-40B4-BE49-F238E27FC236}">
                <a16:creationId xmlns:a16="http://schemas.microsoft.com/office/drawing/2014/main" id="{6AF429F5-F6FA-CB26-9666-6318AD7391C0}"/>
              </a:ext>
            </a:extLst>
          </p:cNvPr>
          <p:cNvSpPr>
            <a:spLocks noGrp="1"/>
          </p:cNvSpPr>
          <p:nvPr>
            <p:ph idx="1"/>
          </p:nvPr>
        </p:nvSpPr>
        <p:spPr>
          <a:xfrm>
            <a:off x="379378" y="603115"/>
            <a:ext cx="11449455" cy="6011694"/>
          </a:xfrm>
        </p:spPr>
        <p:txBody>
          <a:bodyPr>
            <a:normAutofit/>
          </a:bodyPr>
          <a:lstStyle/>
          <a:p>
            <a:r>
              <a:rPr lang="en-US" dirty="0"/>
              <a:t>all DT and user defined DTs inherit from ( object class ) that exists in system namespace</a:t>
            </a:r>
            <a:endParaRPr lang="en-US" sz="2400" dirty="0"/>
          </a:p>
          <a:p>
            <a:r>
              <a:rPr lang="en-US" dirty="0"/>
              <a:t>the methods defined in </a:t>
            </a:r>
            <a:r>
              <a:rPr lang="en-US" dirty="0" err="1"/>
              <a:t>System.object</a:t>
            </a:r>
            <a:r>
              <a:rPr lang="en-US" dirty="0"/>
              <a:t> class are</a:t>
            </a:r>
          </a:p>
          <a:p>
            <a:pPr lvl="1"/>
            <a:r>
              <a:rPr lang="en-US" dirty="0" err="1"/>
              <a:t>toString</a:t>
            </a:r>
            <a:r>
              <a:rPr lang="en-US" dirty="0"/>
              <a:t>();</a:t>
            </a:r>
          </a:p>
          <a:p>
            <a:pPr lvl="1"/>
            <a:r>
              <a:rPr lang="en-US" dirty="0"/>
              <a:t>Equals();   </a:t>
            </a:r>
          </a:p>
          <a:p>
            <a:pPr lvl="1"/>
            <a:r>
              <a:rPr lang="en-US" dirty="0" err="1"/>
              <a:t>GetType</a:t>
            </a:r>
            <a:r>
              <a:rPr lang="en-US" dirty="0"/>
              <a:t>();</a:t>
            </a:r>
          </a:p>
          <a:p>
            <a:pPr lvl="1"/>
            <a:r>
              <a:rPr lang="en-US" dirty="0" err="1"/>
              <a:t>getHashCode</a:t>
            </a:r>
            <a:r>
              <a:rPr lang="en-US" dirty="0"/>
              <a:t>(); // hash code used to determine where to store the object</a:t>
            </a:r>
          </a:p>
          <a:p>
            <a:r>
              <a:rPr lang="en-US" dirty="0"/>
              <a:t> </a:t>
            </a:r>
            <a:r>
              <a:rPr lang="en-US" sz="1800" dirty="0"/>
              <a:t>Equals();   </a:t>
            </a:r>
          </a:p>
          <a:p>
            <a:pPr lvl="1"/>
            <a:r>
              <a:rPr lang="en-US" dirty="0"/>
              <a:t>the default behavior of Equals() is comparing the values of stack together as following</a:t>
            </a:r>
            <a:r>
              <a:rPr lang="en-US" sz="1800" dirty="0"/>
              <a:t>	</a:t>
            </a:r>
          </a:p>
          <a:p>
            <a:pPr lvl="1"/>
            <a:r>
              <a:rPr lang="en-US" sz="1800" dirty="0"/>
              <a:t>Complex c1 = new Complex(2 , 5);</a:t>
            </a:r>
          </a:p>
          <a:p>
            <a:pPr lvl="1"/>
            <a:r>
              <a:rPr lang="en-US" sz="1800" dirty="0"/>
              <a:t>Complex c2 = new Complex(2 , 5);</a:t>
            </a:r>
          </a:p>
          <a:p>
            <a:pPr lvl="1"/>
            <a:r>
              <a:rPr lang="en-US" sz="1800" dirty="0"/>
              <a:t>c1.Equals(c2);  </a:t>
            </a:r>
          </a:p>
          <a:p>
            <a:pPr lvl="1"/>
            <a:r>
              <a:rPr lang="en-US" sz="1800" dirty="0"/>
              <a:t>if complex is a class  : false as it compares the references of c1 , c2 // shallow Comparison</a:t>
            </a:r>
          </a:p>
          <a:p>
            <a:pPr lvl="1"/>
            <a:r>
              <a:rPr lang="en-US" dirty="0"/>
              <a:t>i</a:t>
            </a:r>
            <a:r>
              <a:rPr lang="en-US" sz="1800" dirty="0"/>
              <a:t>f complex is a struct:  true  as it compares the values of c1 , c2 	// deep Comparison</a:t>
            </a:r>
          </a:p>
        </p:txBody>
      </p:sp>
    </p:spTree>
    <p:extLst>
      <p:ext uri="{BB962C8B-B14F-4D97-AF65-F5344CB8AC3E}">
        <p14:creationId xmlns:p14="http://schemas.microsoft.com/office/powerpoint/2010/main" val="382767402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BAC0-2DAD-20F7-430E-1206068FAA88}"/>
              </a:ext>
            </a:extLst>
          </p:cNvPr>
          <p:cNvSpPr>
            <a:spLocks noGrp="1"/>
          </p:cNvSpPr>
          <p:nvPr>
            <p:ph type="title"/>
          </p:nvPr>
        </p:nvSpPr>
        <p:spPr>
          <a:xfrm>
            <a:off x="913795" y="0"/>
            <a:ext cx="10353762" cy="709127"/>
          </a:xfrm>
        </p:spPr>
        <p:txBody>
          <a:bodyPr/>
          <a:lstStyle/>
          <a:p>
            <a:r>
              <a:rPr lang="en-US" dirty="0"/>
              <a:t>Deleting commit via visual</a:t>
            </a:r>
          </a:p>
        </p:txBody>
      </p:sp>
      <p:sp>
        <p:nvSpPr>
          <p:cNvPr id="3" name="Content Placeholder 2">
            <a:extLst>
              <a:ext uri="{FF2B5EF4-FFF2-40B4-BE49-F238E27FC236}">
                <a16:creationId xmlns:a16="http://schemas.microsoft.com/office/drawing/2014/main" id="{C840879F-A555-D34D-687D-C96D588811E8}"/>
              </a:ext>
            </a:extLst>
          </p:cNvPr>
          <p:cNvSpPr>
            <a:spLocks noGrp="1"/>
          </p:cNvSpPr>
          <p:nvPr>
            <p:ph idx="1"/>
          </p:nvPr>
        </p:nvSpPr>
        <p:spPr>
          <a:xfrm>
            <a:off x="233265" y="709128"/>
            <a:ext cx="11728579" cy="6148872"/>
          </a:xfrm>
        </p:spPr>
        <p:txBody>
          <a:bodyPr/>
          <a:lstStyle/>
          <a:p>
            <a:r>
              <a:rPr lang="en-US" dirty="0"/>
              <a:t>to </a:t>
            </a:r>
            <a:r>
              <a:rPr lang="en-US" b="1" i="1" u="sng" dirty="0">
                <a:solidFill>
                  <a:srgbClr val="FF0000"/>
                </a:solidFill>
              </a:rPr>
              <a:t>delete</a:t>
            </a:r>
            <a:r>
              <a:rPr lang="en-US" dirty="0"/>
              <a:t> a specific commit locally in a specific branch, use reset which has two option</a:t>
            </a:r>
          </a:p>
          <a:p>
            <a:pPr lvl="1"/>
            <a:r>
              <a:rPr lang="en-US" b="1" dirty="0">
                <a:solidFill>
                  <a:srgbClr val="FF0000"/>
                </a:solidFill>
              </a:rPr>
              <a:t>reset</a:t>
            </a:r>
            <a:r>
              <a:rPr lang="en-US" dirty="0"/>
              <a:t> and keep changes   : delete commit and keep the changes</a:t>
            </a:r>
          </a:p>
          <a:p>
            <a:pPr lvl="1"/>
            <a:r>
              <a:rPr lang="en-US" b="1" dirty="0">
                <a:solidFill>
                  <a:srgbClr val="FF0000"/>
                </a:solidFill>
              </a:rPr>
              <a:t>reset</a:t>
            </a:r>
            <a:r>
              <a:rPr lang="en-US" dirty="0"/>
              <a:t> and delete changes : delete commit and </a:t>
            </a:r>
            <a:r>
              <a:rPr lang="en-US" b="1" dirty="0">
                <a:solidFill>
                  <a:srgbClr val="FF0000"/>
                </a:solidFill>
              </a:rPr>
              <a:t>delete</a:t>
            </a:r>
            <a:r>
              <a:rPr lang="en-US" dirty="0"/>
              <a:t> the changes  // think twice before it</a:t>
            </a:r>
          </a:p>
          <a:p>
            <a:endParaRPr lang="en-US" dirty="0"/>
          </a:p>
          <a:p>
            <a:endParaRPr lang="en-US" dirty="0"/>
          </a:p>
          <a:p>
            <a:pPr marL="36900" indent="0">
              <a:buNone/>
            </a:pPr>
            <a:endParaRPr lang="en-US" dirty="0"/>
          </a:p>
          <a:p>
            <a:r>
              <a:rPr lang="en-US" dirty="0"/>
              <a:t>The last commit is commit 2 , it is marked with the blue dot at its left, converted to white when select it</a:t>
            </a:r>
          </a:p>
          <a:p>
            <a:r>
              <a:rPr lang="en-US" dirty="0"/>
              <a:t>To remove the commit 2 you need to select previous commit and apply on it reset </a:t>
            </a:r>
          </a:p>
        </p:txBody>
      </p:sp>
      <p:pic>
        <p:nvPicPr>
          <p:cNvPr id="7" name="Picture 6" descr="A screenshot of a computer&#10;&#10;AI-generated content may be incorrect.">
            <a:extLst>
              <a:ext uri="{FF2B5EF4-FFF2-40B4-BE49-F238E27FC236}">
                <a16:creationId xmlns:a16="http://schemas.microsoft.com/office/drawing/2014/main" id="{DD50565B-EB96-D8A3-6CFC-3934DBE7447E}"/>
              </a:ext>
            </a:extLst>
          </p:cNvPr>
          <p:cNvPicPr>
            <a:picLocks noChangeAspect="1"/>
          </p:cNvPicPr>
          <p:nvPr/>
        </p:nvPicPr>
        <p:blipFill>
          <a:blip r:embed="rId2"/>
          <a:stretch>
            <a:fillRect/>
          </a:stretch>
        </p:blipFill>
        <p:spPr>
          <a:xfrm>
            <a:off x="230156" y="1894502"/>
            <a:ext cx="8448675" cy="1476375"/>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022464B9-29FD-FD5F-DD5D-3A24F812634E}"/>
              </a:ext>
            </a:extLst>
          </p:cNvPr>
          <p:cNvPicPr>
            <a:picLocks noChangeAspect="1"/>
          </p:cNvPicPr>
          <p:nvPr/>
        </p:nvPicPr>
        <p:blipFill>
          <a:blip r:embed="rId3"/>
          <a:stretch>
            <a:fillRect/>
          </a:stretch>
        </p:blipFill>
        <p:spPr>
          <a:xfrm>
            <a:off x="4437387" y="4155023"/>
            <a:ext cx="5891602" cy="2665653"/>
          </a:xfrm>
          <a:prstGeom prst="rect">
            <a:avLst/>
          </a:prstGeom>
        </p:spPr>
      </p:pic>
    </p:spTree>
    <p:extLst>
      <p:ext uri="{BB962C8B-B14F-4D97-AF65-F5344CB8AC3E}">
        <p14:creationId xmlns:p14="http://schemas.microsoft.com/office/powerpoint/2010/main" val="29323704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7F5E0-5627-9293-110D-4C9A58D13842}"/>
              </a:ext>
            </a:extLst>
          </p:cNvPr>
          <p:cNvSpPr>
            <a:spLocks noGrp="1"/>
          </p:cNvSpPr>
          <p:nvPr>
            <p:ph type="title"/>
          </p:nvPr>
        </p:nvSpPr>
        <p:spPr>
          <a:xfrm>
            <a:off x="261256" y="0"/>
            <a:ext cx="10866342" cy="587829"/>
          </a:xfrm>
        </p:spPr>
        <p:txBody>
          <a:bodyPr>
            <a:normAutofit fontScale="90000"/>
          </a:bodyPr>
          <a:lstStyle/>
          <a:p>
            <a:r>
              <a:rPr lang="en-US" dirty="0"/>
              <a:t>Push branch [ahmed_branch1 ]for the first time </a:t>
            </a:r>
          </a:p>
        </p:txBody>
      </p:sp>
      <p:sp>
        <p:nvSpPr>
          <p:cNvPr id="3" name="Content Placeholder 2">
            <a:extLst>
              <a:ext uri="{FF2B5EF4-FFF2-40B4-BE49-F238E27FC236}">
                <a16:creationId xmlns:a16="http://schemas.microsoft.com/office/drawing/2014/main" id="{9150360A-6943-2521-8D5F-90F359899E77}"/>
              </a:ext>
            </a:extLst>
          </p:cNvPr>
          <p:cNvSpPr>
            <a:spLocks noGrp="1"/>
          </p:cNvSpPr>
          <p:nvPr>
            <p:ph idx="1"/>
          </p:nvPr>
        </p:nvSpPr>
        <p:spPr>
          <a:xfrm>
            <a:off x="261256" y="653143"/>
            <a:ext cx="11663265" cy="5896946"/>
          </a:xfrm>
        </p:spPr>
        <p:txBody>
          <a:bodyPr/>
          <a:lstStyle/>
          <a:p>
            <a:r>
              <a:rPr lang="en-US" dirty="0"/>
              <a:t>git push origin ahmed_branch1</a:t>
            </a:r>
          </a:p>
          <a:p>
            <a:pPr lvl="1"/>
            <a:r>
              <a:rPr lang="en-US" dirty="0"/>
              <a:t>A suggestion </a:t>
            </a:r>
            <a:r>
              <a:rPr lang="en-US" b="1" dirty="0"/>
              <a:t>banner</a:t>
            </a:r>
            <a:r>
              <a:rPr lang="en-US" dirty="0"/>
              <a:t>  on GitHub saying: “Compare &amp; pull request”</a:t>
            </a:r>
          </a:p>
          <a:p>
            <a:pPr lvl="1"/>
            <a:r>
              <a:rPr lang="en-US" dirty="0"/>
              <a:t>Until you click </a:t>
            </a:r>
            <a:r>
              <a:rPr lang="en-US" b="1" dirty="0"/>
              <a:t>Merge</a:t>
            </a:r>
            <a:r>
              <a:rPr lang="en-US" dirty="0"/>
              <a:t>, nothing changes in dev (default branch).</a:t>
            </a:r>
          </a:p>
          <a:p>
            <a:r>
              <a:rPr lang="en-US" dirty="0"/>
              <a:t>Second push to ahmed_branch1</a:t>
            </a:r>
          </a:p>
          <a:p>
            <a:pPr lvl="1"/>
            <a:r>
              <a:rPr lang="en-US" dirty="0"/>
              <a:t>If a PR (pull request) already exists: </a:t>
            </a:r>
          </a:p>
          <a:p>
            <a:pPr lvl="2"/>
            <a:r>
              <a:rPr lang="en-US" dirty="0"/>
              <a:t>GitHub </a:t>
            </a:r>
            <a:r>
              <a:rPr lang="en-US" b="1" dirty="0"/>
              <a:t>automatically updates the PR </a:t>
            </a:r>
          </a:p>
          <a:p>
            <a:pPr lvl="2"/>
            <a:r>
              <a:rPr lang="en-US" dirty="0"/>
              <a:t>The new commits appear in the PR</a:t>
            </a:r>
          </a:p>
          <a:p>
            <a:pPr lvl="1"/>
            <a:r>
              <a:rPr lang="en-US" dirty="0"/>
              <a:t>If no PR exists:</a:t>
            </a:r>
          </a:p>
          <a:p>
            <a:pPr lvl="2"/>
            <a:r>
              <a:rPr lang="en-US" b="1" dirty="0"/>
              <a:t>Still no PR, just a branch update</a:t>
            </a:r>
          </a:p>
          <a:p>
            <a:pPr lvl="1"/>
            <a:endParaRPr lang="en-US" dirty="0"/>
          </a:p>
          <a:p>
            <a:r>
              <a:rPr lang="en-US" b="1" dirty="0"/>
              <a:t>Very important rule (this is the key)</a:t>
            </a:r>
          </a:p>
          <a:p>
            <a:pPr lvl="1"/>
            <a:r>
              <a:rPr lang="en-US" sz="1600" b="1" dirty="0"/>
              <a:t>Pull Requests are MANUAL.</a:t>
            </a:r>
          </a:p>
          <a:p>
            <a:pPr lvl="1"/>
            <a:r>
              <a:rPr lang="en-US" sz="1600" b="1" dirty="0"/>
              <a:t>Merges are MANUAL.</a:t>
            </a:r>
          </a:p>
          <a:p>
            <a:pPr lvl="1"/>
            <a:r>
              <a:rPr lang="en-US" sz="1600" b="1" dirty="0"/>
              <a:t>Push only updates a branch.</a:t>
            </a:r>
            <a:endParaRPr lang="en-US" sz="1600" dirty="0"/>
          </a:p>
          <a:p>
            <a:endParaRPr lang="en-US" dirty="0"/>
          </a:p>
        </p:txBody>
      </p:sp>
    </p:spTree>
    <p:extLst>
      <p:ext uri="{BB962C8B-B14F-4D97-AF65-F5344CB8AC3E}">
        <p14:creationId xmlns:p14="http://schemas.microsoft.com/office/powerpoint/2010/main" val="370755802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0A97-75AC-9830-011E-86E05828D722}"/>
              </a:ext>
            </a:extLst>
          </p:cNvPr>
          <p:cNvSpPr>
            <a:spLocks noGrp="1"/>
          </p:cNvSpPr>
          <p:nvPr>
            <p:ph type="title"/>
          </p:nvPr>
        </p:nvSpPr>
        <p:spPr>
          <a:xfrm>
            <a:off x="979109" y="0"/>
            <a:ext cx="10353762" cy="643812"/>
          </a:xfrm>
        </p:spPr>
        <p:txBody>
          <a:bodyPr>
            <a:normAutofit fontScale="90000"/>
          </a:bodyPr>
          <a:lstStyle/>
          <a:p>
            <a:r>
              <a:rPr lang="en-US" dirty="0"/>
              <a:t>Create pull request manually via </a:t>
            </a:r>
            <a:r>
              <a:rPr lang="en-US" dirty="0" err="1"/>
              <a:t>github</a:t>
            </a:r>
            <a:endParaRPr lang="en-US" dirty="0"/>
          </a:p>
        </p:txBody>
      </p:sp>
      <p:sp>
        <p:nvSpPr>
          <p:cNvPr id="3" name="Content Placeholder 2">
            <a:extLst>
              <a:ext uri="{FF2B5EF4-FFF2-40B4-BE49-F238E27FC236}">
                <a16:creationId xmlns:a16="http://schemas.microsoft.com/office/drawing/2014/main" id="{2C4FCC63-C099-9321-75C8-3144EA1AEFA3}"/>
              </a:ext>
            </a:extLst>
          </p:cNvPr>
          <p:cNvSpPr>
            <a:spLocks noGrp="1"/>
          </p:cNvSpPr>
          <p:nvPr>
            <p:ph idx="1"/>
          </p:nvPr>
        </p:nvSpPr>
        <p:spPr>
          <a:xfrm>
            <a:off x="279918" y="643812"/>
            <a:ext cx="11765901" cy="5934269"/>
          </a:xfrm>
        </p:spPr>
        <p:txBody>
          <a:bodyPr/>
          <a:lstStyle/>
          <a:p>
            <a:r>
              <a:rPr lang="en-US" dirty="0"/>
              <a:t>When you push at the first time pull request is created automatically </a:t>
            </a:r>
          </a:p>
          <a:p>
            <a:r>
              <a:rPr lang="en-US" dirty="0"/>
              <a:t>If you want to create pull request automatically you could do it via </a:t>
            </a:r>
            <a:r>
              <a:rPr lang="en-US" dirty="0" err="1"/>
              <a:t>github</a:t>
            </a:r>
            <a:endParaRPr lang="en-US" dirty="0"/>
          </a:p>
          <a:p>
            <a:endParaRPr lang="en-US" dirty="0"/>
          </a:p>
        </p:txBody>
      </p:sp>
      <p:pic>
        <p:nvPicPr>
          <p:cNvPr id="5" name="Picture 4">
            <a:extLst>
              <a:ext uri="{FF2B5EF4-FFF2-40B4-BE49-F238E27FC236}">
                <a16:creationId xmlns:a16="http://schemas.microsoft.com/office/drawing/2014/main" id="{8B01F07E-FAA3-86BF-9A61-A8710B764AD4}"/>
              </a:ext>
            </a:extLst>
          </p:cNvPr>
          <p:cNvPicPr>
            <a:picLocks noChangeAspect="1"/>
          </p:cNvPicPr>
          <p:nvPr/>
        </p:nvPicPr>
        <p:blipFill>
          <a:blip r:embed="rId2"/>
          <a:stretch>
            <a:fillRect/>
          </a:stretch>
        </p:blipFill>
        <p:spPr>
          <a:xfrm>
            <a:off x="410546" y="1536983"/>
            <a:ext cx="10351697" cy="1122241"/>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A6181738-9ECB-B70C-57A4-9F0EC27C10FB}"/>
              </a:ext>
            </a:extLst>
          </p:cNvPr>
          <p:cNvPicPr>
            <a:picLocks noChangeAspect="1"/>
          </p:cNvPicPr>
          <p:nvPr/>
        </p:nvPicPr>
        <p:blipFill>
          <a:blip r:embed="rId3"/>
          <a:stretch>
            <a:fillRect/>
          </a:stretch>
        </p:blipFill>
        <p:spPr>
          <a:xfrm>
            <a:off x="410546" y="2701212"/>
            <a:ext cx="10351697" cy="1921976"/>
          </a:xfrm>
          <a:prstGeom prst="rect">
            <a:avLst/>
          </a:prstGeom>
        </p:spPr>
      </p:pic>
    </p:spTree>
    <p:extLst>
      <p:ext uri="{BB962C8B-B14F-4D97-AF65-F5344CB8AC3E}">
        <p14:creationId xmlns:p14="http://schemas.microsoft.com/office/powerpoint/2010/main" val="30837336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CB9A4-7D95-12F2-391E-4242433D26D9}"/>
              </a:ext>
            </a:extLst>
          </p:cNvPr>
          <p:cNvSpPr>
            <a:spLocks noGrp="1"/>
          </p:cNvSpPr>
          <p:nvPr>
            <p:ph type="title"/>
          </p:nvPr>
        </p:nvSpPr>
        <p:spPr>
          <a:xfrm>
            <a:off x="919119" y="0"/>
            <a:ext cx="10353762" cy="687421"/>
          </a:xfrm>
        </p:spPr>
        <p:txBody>
          <a:bodyPr>
            <a:normAutofit fontScale="90000"/>
          </a:bodyPr>
          <a:lstStyle/>
          <a:p>
            <a:r>
              <a:rPr lang="en-US" dirty="0"/>
              <a:t>Create pull request manually via Visual Studio</a:t>
            </a:r>
          </a:p>
        </p:txBody>
      </p:sp>
      <p:sp>
        <p:nvSpPr>
          <p:cNvPr id="3" name="Content Placeholder 2">
            <a:extLst>
              <a:ext uri="{FF2B5EF4-FFF2-40B4-BE49-F238E27FC236}">
                <a16:creationId xmlns:a16="http://schemas.microsoft.com/office/drawing/2014/main" id="{0BFD4E28-C34A-C174-1B0F-654FB37C7FA2}"/>
              </a:ext>
            </a:extLst>
          </p:cNvPr>
          <p:cNvSpPr>
            <a:spLocks noGrp="1"/>
          </p:cNvSpPr>
          <p:nvPr>
            <p:ph idx="1"/>
          </p:nvPr>
        </p:nvSpPr>
        <p:spPr>
          <a:xfrm>
            <a:off x="326571" y="687421"/>
            <a:ext cx="11635274" cy="5881330"/>
          </a:xfrm>
        </p:spPr>
        <p:txBody>
          <a:bodyPr/>
          <a:lstStyle/>
          <a:p>
            <a:r>
              <a:rPr lang="en-US" dirty="0"/>
              <a:t>After push</a:t>
            </a:r>
          </a:p>
          <a:p>
            <a:r>
              <a:rPr lang="en-US" dirty="0"/>
              <a:t>Git → GitHub → </a:t>
            </a:r>
            <a:r>
              <a:rPr lang="en-US" b="1" dirty="0"/>
              <a:t>Create Pull Request</a:t>
            </a:r>
            <a:endParaRPr lang="en-US" dirty="0"/>
          </a:p>
        </p:txBody>
      </p:sp>
      <p:pic>
        <p:nvPicPr>
          <p:cNvPr id="5" name="Picture 4" descr="A screenshot of a computer&#10;&#10;AI-generated content may be incorrect.">
            <a:extLst>
              <a:ext uri="{FF2B5EF4-FFF2-40B4-BE49-F238E27FC236}">
                <a16:creationId xmlns:a16="http://schemas.microsoft.com/office/drawing/2014/main" id="{92430A94-1A37-0E44-A4EF-F2300C9E457D}"/>
              </a:ext>
            </a:extLst>
          </p:cNvPr>
          <p:cNvPicPr>
            <a:picLocks noChangeAspect="1"/>
          </p:cNvPicPr>
          <p:nvPr/>
        </p:nvPicPr>
        <p:blipFill>
          <a:blip r:embed="rId2"/>
          <a:stretch>
            <a:fillRect/>
          </a:stretch>
        </p:blipFill>
        <p:spPr>
          <a:xfrm>
            <a:off x="0" y="1708462"/>
            <a:ext cx="3636019" cy="4070297"/>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F1295FF3-B590-30E9-DBE8-A09747DC116F}"/>
              </a:ext>
            </a:extLst>
          </p:cNvPr>
          <p:cNvPicPr>
            <a:picLocks noChangeAspect="1"/>
          </p:cNvPicPr>
          <p:nvPr/>
        </p:nvPicPr>
        <p:blipFill>
          <a:blip r:embed="rId3"/>
          <a:stretch>
            <a:fillRect/>
          </a:stretch>
        </p:blipFill>
        <p:spPr>
          <a:xfrm>
            <a:off x="3719222" y="2259596"/>
            <a:ext cx="8374564" cy="2736980"/>
          </a:xfrm>
          <a:prstGeom prst="rect">
            <a:avLst/>
          </a:prstGeom>
        </p:spPr>
      </p:pic>
    </p:spTree>
    <p:extLst>
      <p:ext uri="{BB962C8B-B14F-4D97-AF65-F5344CB8AC3E}">
        <p14:creationId xmlns:p14="http://schemas.microsoft.com/office/powerpoint/2010/main" val="9559342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A2F08-BAD5-F0BA-9D31-C06C9C75427D}"/>
              </a:ext>
            </a:extLst>
          </p:cNvPr>
          <p:cNvSpPr>
            <a:spLocks noGrp="1"/>
          </p:cNvSpPr>
          <p:nvPr>
            <p:ph type="title"/>
          </p:nvPr>
        </p:nvSpPr>
        <p:spPr>
          <a:xfrm>
            <a:off x="913795" y="0"/>
            <a:ext cx="10353762" cy="752669"/>
          </a:xfrm>
        </p:spPr>
        <p:txBody>
          <a:bodyPr/>
          <a:lstStyle/>
          <a:p>
            <a:r>
              <a:rPr lang="en-US" dirty="0"/>
              <a:t>Pull from git hub</a:t>
            </a:r>
          </a:p>
        </p:txBody>
      </p:sp>
      <p:sp>
        <p:nvSpPr>
          <p:cNvPr id="3" name="Content Placeholder 2">
            <a:extLst>
              <a:ext uri="{FF2B5EF4-FFF2-40B4-BE49-F238E27FC236}">
                <a16:creationId xmlns:a16="http://schemas.microsoft.com/office/drawing/2014/main" id="{0309C840-2B2E-3711-63E5-87D608D710F7}"/>
              </a:ext>
            </a:extLst>
          </p:cNvPr>
          <p:cNvSpPr>
            <a:spLocks noGrp="1"/>
          </p:cNvSpPr>
          <p:nvPr>
            <p:ph idx="1"/>
          </p:nvPr>
        </p:nvSpPr>
        <p:spPr>
          <a:xfrm>
            <a:off x="419878" y="752669"/>
            <a:ext cx="11504644" cy="5928049"/>
          </a:xfrm>
        </p:spPr>
        <p:txBody>
          <a:bodyPr/>
          <a:lstStyle/>
          <a:p>
            <a:r>
              <a:rPr lang="en-US" dirty="0"/>
              <a:t>git pull origin ahmed</a:t>
            </a:r>
          </a:p>
          <a:p>
            <a:pPr lvl="1"/>
            <a:r>
              <a:rPr lang="en-US" dirty="0"/>
              <a:t>fetches changes from the remote repository's ahmed branch and merges them into your current local branch.</a:t>
            </a:r>
          </a:p>
          <a:p>
            <a:r>
              <a:rPr lang="en-US" dirty="0"/>
              <a:t>git pull origin ahmed is actually </a:t>
            </a:r>
            <a:r>
              <a:rPr lang="en-US" b="1" dirty="0"/>
              <a:t>two commands in one</a:t>
            </a:r>
            <a:r>
              <a:rPr lang="en-US" dirty="0"/>
              <a:t>:</a:t>
            </a:r>
          </a:p>
          <a:p>
            <a:pPr lvl="1"/>
            <a:r>
              <a:rPr lang="en-US" dirty="0"/>
              <a:t>git fetch origin ahmed</a:t>
            </a:r>
          </a:p>
          <a:p>
            <a:pPr lvl="1"/>
            <a:r>
              <a:rPr lang="en-US" dirty="0"/>
              <a:t>git merge origin/ahmed</a:t>
            </a:r>
          </a:p>
          <a:p>
            <a:endParaRPr lang="en-US" dirty="0"/>
          </a:p>
        </p:txBody>
      </p:sp>
    </p:spTree>
    <p:extLst>
      <p:ext uri="{BB962C8B-B14F-4D97-AF65-F5344CB8AC3E}">
        <p14:creationId xmlns:p14="http://schemas.microsoft.com/office/powerpoint/2010/main" val="33067587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FF58A-67BD-7076-930D-3ECFAF9B930B}"/>
              </a:ext>
            </a:extLst>
          </p:cNvPr>
          <p:cNvSpPr>
            <a:spLocks noGrp="1"/>
          </p:cNvSpPr>
          <p:nvPr>
            <p:ph type="title"/>
          </p:nvPr>
        </p:nvSpPr>
        <p:spPr>
          <a:xfrm>
            <a:off x="913795" y="253329"/>
            <a:ext cx="10353762" cy="801748"/>
          </a:xfrm>
        </p:spPr>
        <p:txBody>
          <a:bodyPr/>
          <a:lstStyle/>
          <a:p>
            <a:r>
              <a:rPr lang="en-US" dirty="0"/>
              <a:t>Make folder as repo in </a:t>
            </a:r>
            <a:r>
              <a:rPr lang="en-US" dirty="0" err="1"/>
              <a:t>github</a:t>
            </a:r>
            <a:endParaRPr lang="en-US" dirty="0"/>
          </a:p>
        </p:txBody>
      </p:sp>
      <p:sp>
        <p:nvSpPr>
          <p:cNvPr id="3" name="Content Placeholder 2">
            <a:extLst>
              <a:ext uri="{FF2B5EF4-FFF2-40B4-BE49-F238E27FC236}">
                <a16:creationId xmlns:a16="http://schemas.microsoft.com/office/drawing/2014/main" id="{65462674-6EC8-2657-B551-2F5F683BEE68}"/>
              </a:ext>
            </a:extLst>
          </p:cNvPr>
          <p:cNvSpPr>
            <a:spLocks noGrp="1"/>
          </p:cNvSpPr>
          <p:nvPr>
            <p:ph idx="1"/>
          </p:nvPr>
        </p:nvSpPr>
        <p:spPr>
          <a:xfrm>
            <a:off x="432079" y="1732449"/>
            <a:ext cx="10835478" cy="4386997"/>
          </a:xfrm>
        </p:spPr>
        <p:txBody>
          <a:bodyPr/>
          <a:lstStyle/>
          <a:p>
            <a:r>
              <a:rPr lang="en-US" dirty="0"/>
              <a:t>Create repo at your </a:t>
            </a:r>
            <a:r>
              <a:rPr lang="en-US" dirty="0" err="1"/>
              <a:t>github</a:t>
            </a:r>
            <a:endParaRPr lang="en-US" dirty="0"/>
          </a:p>
          <a:p>
            <a:r>
              <a:rPr lang="en-US" dirty="0"/>
              <a:t>Open </a:t>
            </a:r>
            <a:r>
              <a:rPr lang="en-US" b="1" dirty="0"/>
              <a:t>Git Bash / Terminal / CMD</a:t>
            </a:r>
            <a:r>
              <a:rPr lang="en-US" dirty="0"/>
              <a:t> and navigate to your folder:</a:t>
            </a:r>
          </a:p>
          <a:p>
            <a:r>
              <a:rPr lang="en-US" dirty="0"/>
              <a:t>git </a:t>
            </a:r>
            <a:r>
              <a:rPr lang="en-US" dirty="0" err="1"/>
              <a:t>init</a:t>
            </a:r>
            <a:endParaRPr lang="en-US" dirty="0"/>
          </a:p>
          <a:p>
            <a:r>
              <a:rPr lang="en-US" dirty="0"/>
              <a:t>git add .</a:t>
            </a:r>
          </a:p>
          <a:p>
            <a:r>
              <a:rPr lang="en-US" dirty="0"/>
              <a:t>git commit -m "Initial commit"</a:t>
            </a:r>
          </a:p>
          <a:p>
            <a:r>
              <a:rPr lang="en-US" dirty="0">
                <a:effectLst/>
              </a:rPr>
              <a:t>git branch -M master // rename the current branch </a:t>
            </a:r>
            <a:r>
              <a:rPr lang="en-US">
                <a:effectLst/>
              </a:rPr>
              <a:t>to master</a:t>
            </a:r>
            <a:endParaRPr lang="en-US" dirty="0">
              <a:effectLst/>
            </a:endParaRPr>
          </a:p>
          <a:p>
            <a:r>
              <a:rPr lang="en-US" dirty="0">
                <a:effectLst/>
              </a:rPr>
              <a:t>git remote add origin https://github.com/AhmedMohamedSamir1/Summary.git</a:t>
            </a:r>
          </a:p>
          <a:p>
            <a:r>
              <a:rPr lang="en-US" dirty="0"/>
              <a:t>git push -u origin master</a:t>
            </a:r>
          </a:p>
        </p:txBody>
      </p:sp>
    </p:spTree>
    <p:extLst>
      <p:ext uri="{BB962C8B-B14F-4D97-AF65-F5344CB8AC3E}">
        <p14:creationId xmlns:p14="http://schemas.microsoft.com/office/powerpoint/2010/main" val="361596969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1A044-FD9D-5528-FB94-4029BB2F2300}"/>
              </a:ext>
            </a:extLst>
          </p:cNvPr>
          <p:cNvSpPr>
            <a:spLocks noGrp="1"/>
          </p:cNvSpPr>
          <p:nvPr>
            <p:ph type="title"/>
          </p:nvPr>
        </p:nvSpPr>
        <p:spPr>
          <a:xfrm>
            <a:off x="913795" y="0"/>
            <a:ext cx="10353762" cy="609600"/>
          </a:xfrm>
        </p:spPr>
        <p:txBody>
          <a:bodyPr>
            <a:normAutofit fontScale="90000"/>
          </a:bodyPr>
          <a:lstStyle/>
          <a:p>
            <a:r>
              <a:rPr lang="en-US" b="1" dirty="0"/>
              <a:t>Git stash</a:t>
            </a:r>
          </a:p>
        </p:txBody>
      </p:sp>
      <p:sp>
        <p:nvSpPr>
          <p:cNvPr id="3" name="Content Placeholder 2">
            <a:extLst>
              <a:ext uri="{FF2B5EF4-FFF2-40B4-BE49-F238E27FC236}">
                <a16:creationId xmlns:a16="http://schemas.microsoft.com/office/drawing/2014/main" id="{62B797A2-F3D5-C96D-BF2B-FC2490CE2712}"/>
              </a:ext>
            </a:extLst>
          </p:cNvPr>
          <p:cNvSpPr>
            <a:spLocks noGrp="1"/>
          </p:cNvSpPr>
          <p:nvPr>
            <p:ph idx="1"/>
          </p:nvPr>
        </p:nvSpPr>
        <p:spPr>
          <a:xfrm>
            <a:off x="324465" y="609601"/>
            <a:ext cx="11454580" cy="6076334"/>
          </a:xfrm>
        </p:spPr>
        <p:txBody>
          <a:bodyPr/>
          <a:lstStyle/>
          <a:p>
            <a:r>
              <a:rPr lang="en-US" dirty="0"/>
              <a:t>Usage: to shelve your current work by hiding the uncommitted changes and store them at repository level (stash list)</a:t>
            </a:r>
          </a:p>
          <a:p>
            <a:r>
              <a:rPr lang="en-US" dirty="0"/>
              <a:t>Use cases</a:t>
            </a:r>
          </a:p>
          <a:p>
            <a:pPr lvl="1"/>
            <a:r>
              <a:rPr lang="en-US" dirty="0">
                <a:effectLst/>
              </a:rPr>
              <a:t>If you are mid-task and need to switch branches (e.g., to fix an urgent bug), Git often blocks the switch if you have uncommitted changes. Stashing clears these changes so you can move freely</a:t>
            </a:r>
            <a:endParaRPr lang="en-US" dirty="0"/>
          </a:p>
          <a:p>
            <a:pPr lvl="1"/>
            <a:r>
              <a:rPr lang="en-US" dirty="0">
                <a:effectLst/>
              </a:rPr>
              <a:t>hide your local work so you can git pull the latest code without merge conflicts blocking the process.</a:t>
            </a:r>
          </a:p>
          <a:p>
            <a:pPr lvl="1"/>
            <a:endParaRPr lang="en-US" dirty="0"/>
          </a:p>
          <a:p>
            <a:r>
              <a:rPr lang="en-US" b="1" dirty="0">
                <a:solidFill>
                  <a:srgbClr val="FFFF00"/>
                </a:solidFill>
              </a:rPr>
              <a:t>git stash : </a:t>
            </a:r>
            <a:r>
              <a:rPr lang="en-US" dirty="0">
                <a:effectLst/>
              </a:rPr>
              <a:t>Temporarily "hides" your uncommitted changes.</a:t>
            </a:r>
          </a:p>
          <a:p>
            <a:r>
              <a:rPr lang="en-US" b="1" dirty="0">
                <a:solidFill>
                  <a:srgbClr val="FFFF00"/>
                </a:solidFill>
                <a:effectLst/>
              </a:rPr>
              <a:t>git stash pop </a:t>
            </a:r>
            <a:r>
              <a:rPr lang="en-US" dirty="0">
                <a:effectLst/>
              </a:rPr>
              <a:t>:  Re-applies your personal changes on top of the new code.</a:t>
            </a:r>
          </a:p>
          <a:p>
            <a:pPr lvl="1"/>
            <a:r>
              <a:rPr lang="en-US" b="1" dirty="0">
                <a:effectLst/>
              </a:rPr>
              <a:t>Success : dropped from stash list</a:t>
            </a:r>
          </a:p>
          <a:p>
            <a:pPr lvl="1"/>
            <a:r>
              <a:rPr lang="en-US" b="1" dirty="0">
                <a:effectLst/>
              </a:rPr>
              <a:t>Conflict: Yes</a:t>
            </a:r>
            <a:r>
              <a:rPr lang="en-US" dirty="0">
                <a:effectLst/>
              </a:rPr>
              <a:t> (Must be manually dropped later)</a:t>
            </a:r>
          </a:p>
          <a:p>
            <a:r>
              <a:rPr lang="en-US" b="1" dirty="0">
                <a:solidFill>
                  <a:srgbClr val="FFFF00"/>
                </a:solidFill>
                <a:effectLst/>
              </a:rPr>
              <a:t>git stash apply</a:t>
            </a:r>
            <a:r>
              <a:rPr lang="en-US" dirty="0">
                <a:effectLst/>
              </a:rPr>
              <a:t> : always keeps the copy in your stash list until you are 100% sure your code is working</a:t>
            </a:r>
            <a:endParaRPr lang="en-US" b="1" dirty="0">
              <a:effectLst/>
            </a:endParaRPr>
          </a:p>
          <a:p>
            <a:r>
              <a:rPr lang="en-US" b="1" dirty="0">
                <a:solidFill>
                  <a:srgbClr val="FFFF00"/>
                </a:solidFill>
                <a:effectLst/>
              </a:rPr>
              <a:t>git stash branch &lt;name&gt;</a:t>
            </a:r>
            <a:r>
              <a:rPr lang="en-US" b="1" dirty="0">
                <a:effectLst/>
              </a:rPr>
              <a:t> </a:t>
            </a:r>
            <a:r>
              <a:rPr lang="en-US" dirty="0">
                <a:effectLst/>
              </a:rPr>
              <a:t>: If a stash is too complex to apply to your current branch due to conflicts, this command creates a </a:t>
            </a:r>
            <a:r>
              <a:rPr lang="en-US" b="1" dirty="0">
                <a:effectLst/>
              </a:rPr>
              <a:t>new branch</a:t>
            </a:r>
            <a:r>
              <a:rPr lang="en-US" dirty="0">
                <a:effectLst/>
              </a:rPr>
              <a:t> specifically from the point where you originally stashed the work.</a:t>
            </a:r>
          </a:p>
        </p:txBody>
      </p:sp>
    </p:spTree>
    <p:extLst>
      <p:ext uri="{BB962C8B-B14F-4D97-AF65-F5344CB8AC3E}">
        <p14:creationId xmlns:p14="http://schemas.microsoft.com/office/powerpoint/2010/main" val="6696299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02C2-B9C7-8ADF-B0A8-DB507887EDFB}"/>
              </a:ext>
            </a:extLst>
          </p:cNvPr>
          <p:cNvSpPr>
            <a:spLocks noGrp="1"/>
          </p:cNvSpPr>
          <p:nvPr>
            <p:ph type="title"/>
          </p:nvPr>
        </p:nvSpPr>
        <p:spPr>
          <a:xfrm>
            <a:off x="913795" y="0"/>
            <a:ext cx="10353762" cy="530942"/>
          </a:xfrm>
        </p:spPr>
        <p:txBody>
          <a:bodyPr>
            <a:normAutofit fontScale="90000"/>
          </a:bodyPr>
          <a:lstStyle/>
          <a:p>
            <a:r>
              <a:rPr lang="en-US" dirty="0"/>
              <a:t>Stash [cont.]</a:t>
            </a:r>
          </a:p>
        </p:txBody>
      </p:sp>
      <p:sp>
        <p:nvSpPr>
          <p:cNvPr id="3" name="Content Placeholder 2">
            <a:extLst>
              <a:ext uri="{FF2B5EF4-FFF2-40B4-BE49-F238E27FC236}">
                <a16:creationId xmlns:a16="http://schemas.microsoft.com/office/drawing/2014/main" id="{ADD55D22-8D72-DE99-B89E-4720CEE88C66}"/>
              </a:ext>
            </a:extLst>
          </p:cNvPr>
          <p:cNvSpPr>
            <a:spLocks noGrp="1"/>
          </p:cNvSpPr>
          <p:nvPr>
            <p:ph idx="1"/>
          </p:nvPr>
        </p:nvSpPr>
        <p:spPr>
          <a:xfrm>
            <a:off x="285135" y="530942"/>
            <a:ext cx="11779046" cy="6164825"/>
          </a:xfrm>
        </p:spPr>
        <p:txBody>
          <a:bodyPr/>
          <a:lstStyle/>
          <a:p>
            <a:r>
              <a:rPr lang="en-US" b="1" dirty="0">
                <a:effectLst/>
              </a:rPr>
              <a:t>Stash 1:</a:t>
            </a:r>
            <a:r>
              <a:rPr lang="en-US" dirty="0">
                <a:effectLst/>
              </a:rPr>
              <a:t>  </a:t>
            </a:r>
            <a:r>
              <a:rPr lang="en-US" b="1" dirty="0">
                <a:solidFill>
                  <a:srgbClr val="FFFF00"/>
                </a:solidFill>
                <a:effectLst/>
              </a:rPr>
              <a:t>git</a:t>
            </a:r>
            <a:r>
              <a:rPr lang="en-US" dirty="0">
                <a:effectLst/>
              </a:rPr>
              <a:t> stash push -m "progress on feature A"</a:t>
            </a:r>
          </a:p>
          <a:p>
            <a:r>
              <a:rPr lang="en-US" b="1" dirty="0">
                <a:effectLst/>
              </a:rPr>
              <a:t>Stash 2:</a:t>
            </a:r>
            <a:r>
              <a:rPr lang="en-US" dirty="0">
                <a:effectLst/>
              </a:rPr>
              <a:t>  git stash push -m "quick fix for bug B"</a:t>
            </a:r>
          </a:p>
          <a:p>
            <a:r>
              <a:rPr lang="en-US" b="1" dirty="0">
                <a:effectLst/>
              </a:rPr>
              <a:t>To View Your Stash List: </a:t>
            </a:r>
            <a:r>
              <a:rPr lang="en-US" b="1" dirty="0">
                <a:solidFill>
                  <a:srgbClr val="FFFF00"/>
                </a:solidFill>
                <a:effectLst/>
              </a:rPr>
              <a:t>git</a:t>
            </a:r>
            <a:r>
              <a:rPr lang="en-US" b="1" dirty="0">
                <a:effectLst/>
              </a:rPr>
              <a:t> </a:t>
            </a:r>
            <a:r>
              <a:rPr lang="en-US" b="1" dirty="0">
                <a:solidFill>
                  <a:srgbClr val="FFFF00"/>
                </a:solidFill>
                <a:effectLst/>
              </a:rPr>
              <a:t>stash</a:t>
            </a:r>
            <a:r>
              <a:rPr lang="en-US" b="1" dirty="0">
                <a:effectLst/>
              </a:rPr>
              <a:t> </a:t>
            </a:r>
            <a:r>
              <a:rPr lang="en-US" b="1" dirty="0">
                <a:solidFill>
                  <a:srgbClr val="FFFF00"/>
                </a:solidFill>
                <a:effectLst/>
              </a:rPr>
              <a:t>list</a:t>
            </a:r>
          </a:p>
          <a:p>
            <a:pPr lvl="1"/>
            <a:r>
              <a:rPr lang="en-US" dirty="0">
                <a:effectLst/>
              </a:rPr>
              <a:t>stash@{0}: On master: quick fix for bug B (The most recent)</a:t>
            </a:r>
          </a:p>
          <a:p>
            <a:pPr lvl="1"/>
            <a:r>
              <a:rPr lang="en-US" dirty="0">
                <a:effectLst/>
              </a:rPr>
              <a:t>stash@{1}: On master: progress on feature A (The older one)</a:t>
            </a:r>
          </a:p>
          <a:p>
            <a:r>
              <a:rPr lang="en-US" b="1" dirty="0">
                <a:effectLst/>
              </a:rPr>
              <a:t>Apply a Specific </a:t>
            </a:r>
          </a:p>
          <a:p>
            <a:pPr lvl="1"/>
            <a:r>
              <a:rPr lang="sv-SE" dirty="0">
                <a:effectLst/>
              </a:rPr>
              <a:t>git stash pop stash@{1}</a:t>
            </a:r>
            <a:endParaRPr lang="en-US" b="1" dirty="0">
              <a:effectLst/>
            </a:endParaRPr>
          </a:p>
          <a:p>
            <a:r>
              <a:rPr lang="en-US" b="1" dirty="0">
                <a:effectLst/>
              </a:rPr>
              <a:t>Delete a specific stash</a:t>
            </a:r>
          </a:p>
          <a:p>
            <a:pPr lvl="1"/>
            <a:r>
              <a:rPr lang="sv-SE" b="1" dirty="0">
                <a:solidFill>
                  <a:srgbClr val="FFFF00"/>
                </a:solidFill>
                <a:effectLst/>
              </a:rPr>
              <a:t>git stash drop stash@{2}</a:t>
            </a:r>
            <a:endParaRPr lang="en-US" b="1" dirty="0">
              <a:solidFill>
                <a:srgbClr val="FFFF00"/>
              </a:solidFill>
              <a:effectLst/>
            </a:endParaRPr>
          </a:p>
          <a:p>
            <a:pPr lvl="1"/>
            <a:r>
              <a:rPr lang="en-US" b="1" dirty="0">
                <a:solidFill>
                  <a:srgbClr val="FFFF00"/>
                </a:solidFill>
                <a:effectLst/>
              </a:rPr>
              <a:t>git stash drop</a:t>
            </a:r>
            <a:r>
              <a:rPr lang="en-US" dirty="0">
                <a:effectLst/>
              </a:rPr>
              <a:t> </a:t>
            </a:r>
          </a:p>
          <a:p>
            <a:pPr lvl="2"/>
            <a:r>
              <a:rPr lang="en-US" sz="1800" dirty="0">
                <a:effectLst/>
              </a:rPr>
              <a:t>without an index, it will delete the most recent stash (stash@{0})</a:t>
            </a:r>
          </a:p>
          <a:p>
            <a:r>
              <a:rPr lang="en-US" b="1" dirty="0">
                <a:effectLst/>
              </a:rPr>
              <a:t>How to remove ALL stashes (</a:t>
            </a:r>
            <a:r>
              <a:rPr lang="en-US" dirty="0">
                <a:effectLst/>
              </a:rPr>
              <a:t>Empties the entire stash list)</a:t>
            </a:r>
            <a:endParaRPr lang="en-US" b="1" dirty="0">
              <a:effectLst/>
            </a:endParaRPr>
          </a:p>
          <a:p>
            <a:pPr lvl="1"/>
            <a:r>
              <a:rPr lang="en-US" b="1" dirty="0">
                <a:solidFill>
                  <a:srgbClr val="FFFF00"/>
                </a:solidFill>
                <a:effectLst/>
              </a:rPr>
              <a:t>git stash clear</a:t>
            </a:r>
          </a:p>
          <a:p>
            <a:pPr lvl="1"/>
            <a:endParaRPr lang="en-US" b="1" dirty="0">
              <a:effectLst/>
            </a:endParaRPr>
          </a:p>
        </p:txBody>
      </p:sp>
    </p:spTree>
    <p:extLst>
      <p:ext uri="{BB962C8B-B14F-4D97-AF65-F5344CB8AC3E}">
        <p14:creationId xmlns:p14="http://schemas.microsoft.com/office/powerpoint/2010/main" val="267911719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88615-7358-2DBC-A05A-C42400C5D766}"/>
              </a:ext>
            </a:extLst>
          </p:cNvPr>
          <p:cNvSpPr>
            <a:spLocks noGrp="1"/>
          </p:cNvSpPr>
          <p:nvPr>
            <p:ph type="title"/>
          </p:nvPr>
        </p:nvSpPr>
        <p:spPr>
          <a:xfrm>
            <a:off x="919118" y="2458550"/>
            <a:ext cx="10898507" cy="1904728"/>
          </a:xfrm>
        </p:spPr>
        <p:txBody>
          <a:bodyPr>
            <a:normAutofit/>
          </a:bodyPr>
          <a:lstStyle/>
          <a:p>
            <a:r>
              <a:rPr lang="en-US" sz="6000" b="1" dirty="0">
                <a:solidFill>
                  <a:srgbClr val="FF0000"/>
                </a:solidFill>
              </a:rPr>
              <a:t>Helper code</a:t>
            </a:r>
          </a:p>
        </p:txBody>
      </p:sp>
    </p:spTree>
    <p:extLst>
      <p:ext uri="{BB962C8B-B14F-4D97-AF65-F5344CB8AC3E}">
        <p14:creationId xmlns:p14="http://schemas.microsoft.com/office/powerpoint/2010/main" val="379470033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1CF10-2A3E-C143-AD0D-3F1090D27D7E}"/>
              </a:ext>
            </a:extLst>
          </p:cNvPr>
          <p:cNvSpPr>
            <a:spLocks noGrp="1"/>
          </p:cNvSpPr>
          <p:nvPr>
            <p:ph type="title"/>
          </p:nvPr>
        </p:nvSpPr>
        <p:spPr>
          <a:xfrm>
            <a:off x="820489" y="0"/>
            <a:ext cx="9779087" cy="555949"/>
          </a:xfrm>
        </p:spPr>
        <p:txBody>
          <a:bodyPr>
            <a:normAutofit fontScale="90000"/>
          </a:bodyPr>
          <a:lstStyle/>
          <a:p>
            <a:r>
              <a:rPr lang="en-US" sz="3200" b="1" dirty="0"/>
              <a:t>Creating project (base entity)</a:t>
            </a:r>
          </a:p>
        </p:txBody>
      </p:sp>
      <p:sp>
        <p:nvSpPr>
          <p:cNvPr id="3" name="Content Placeholder 2">
            <a:extLst>
              <a:ext uri="{FF2B5EF4-FFF2-40B4-BE49-F238E27FC236}">
                <a16:creationId xmlns:a16="http://schemas.microsoft.com/office/drawing/2014/main" id="{38CCFCA4-9230-8C07-5CD0-A40FFB154379}"/>
              </a:ext>
            </a:extLst>
          </p:cNvPr>
          <p:cNvSpPr>
            <a:spLocks noGrp="1"/>
          </p:cNvSpPr>
          <p:nvPr>
            <p:ph idx="1"/>
          </p:nvPr>
        </p:nvSpPr>
        <p:spPr>
          <a:xfrm>
            <a:off x="0" y="555948"/>
            <a:ext cx="12185777" cy="6302051"/>
          </a:xfrm>
        </p:spPr>
        <p:txBody>
          <a:bodyPr/>
          <a:lstStyle/>
          <a:p>
            <a:r>
              <a:rPr lang="en-US" dirty="0"/>
              <a:t>We have at this moment 7 files [5 interfaces and 2 classes], created at domain layer</a:t>
            </a:r>
          </a:p>
          <a:p>
            <a:endParaRPr lang="en-US" dirty="0"/>
          </a:p>
        </p:txBody>
      </p:sp>
      <p:pic>
        <p:nvPicPr>
          <p:cNvPr id="5" name="Picture 4" descr="A screenshot of a computer program&#10;&#10;AI-generated content may be incorrect.">
            <a:extLst>
              <a:ext uri="{FF2B5EF4-FFF2-40B4-BE49-F238E27FC236}">
                <a16:creationId xmlns:a16="http://schemas.microsoft.com/office/drawing/2014/main" id="{12D312C4-1D87-F4F6-AA12-C29CA694DBE0}"/>
              </a:ext>
            </a:extLst>
          </p:cNvPr>
          <p:cNvPicPr>
            <a:picLocks noChangeAspect="1"/>
          </p:cNvPicPr>
          <p:nvPr/>
        </p:nvPicPr>
        <p:blipFill>
          <a:blip r:embed="rId2"/>
          <a:stretch>
            <a:fillRect/>
          </a:stretch>
        </p:blipFill>
        <p:spPr>
          <a:xfrm>
            <a:off x="37324" y="1055912"/>
            <a:ext cx="4124131" cy="1641060"/>
          </a:xfrm>
          <a:prstGeom prst="rect">
            <a:avLst/>
          </a:prstGeom>
        </p:spPr>
      </p:pic>
      <p:pic>
        <p:nvPicPr>
          <p:cNvPr id="7" name="Picture 6" descr="A screenshot of a computer code&#10;&#10;AI-generated content may be incorrect.">
            <a:extLst>
              <a:ext uri="{FF2B5EF4-FFF2-40B4-BE49-F238E27FC236}">
                <a16:creationId xmlns:a16="http://schemas.microsoft.com/office/drawing/2014/main" id="{B21C4A6C-DA23-AB79-3333-EACE747AD694}"/>
              </a:ext>
            </a:extLst>
          </p:cNvPr>
          <p:cNvPicPr>
            <a:picLocks noChangeAspect="1"/>
          </p:cNvPicPr>
          <p:nvPr/>
        </p:nvPicPr>
        <p:blipFill>
          <a:blip r:embed="rId3"/>
          <a:stretch>
            <a:fillRect/>
          </a:stretch>
        </p:blipFill>
        <p:spPr>
          <a:xfrm>
            <a:off x="55986" y="2816328"/>
            <a:ext cx="4038733" cy="1423793"/>
          </a:xfrm>
          <a:prstGeom prst="rect">
            <a:avLst/>
          </a:prstGeom>
        </p:spPr>
      </p:pic>
      <p:pic>
        <p:nvPicPr>
          <p:cNvPr id="9" name="Picture 8" descr="A close-up of a logo&#10;&#10;AI-generated content may be incorrect.">
            <a:extLst>
              <a:ext uri="{FF2B5EF4-FFF2-40B4-BE49-F238E27FC236}">
                <a16:creationId xmlns:a16="http://schemas.microsoft.com/office/drawing/2014/main" id="{25F0ADE1-824C-F0C9-DF47-B860D717117C}"/>
              </a:ext>
            </a:extLst>
          </p:cNvPr>
          <p:cNvPicPr>
            <a:picLocks noChangeAspect="1"/>
          </p:cNvPicPr>
          <p:nvPr/>
        </p:nvPicPr>
        <p:blipFill>
          <a:blip r:embed="rId4"/>
          <a:stretch>
            <a:fillRect/>
          </a:stretch>
        </p:blipFill>
        <p:spPr>
          <a:xfrm>
            <a:off x="37324" y="4350173"/>
            <a:ext cx="2906267" cy="1072923"/>
          </a:xfrm>
          <a:prstGeom prst="rect">
            <a:avLst/>
          </a:prstGeom>
        </p:spPr>
      </p:pic>
      <p:pic>
        <p:nvPicPr>
          <p:cNvPr id="11" name="Picture 10" descr="A computer code with text&#10;&#10;AI-generated content may be incorrect.">
            <a:extLst>
              <a:ext uri="{FF2B5EF4-FFF2-40B4-BE49-F238E27FC236}">
                <a16:creationId xmlns:a16="http://schemas.microsoft.com/office/drawing/2014/main" id="{D594BBA4-ACCE-B9AB-A416-26AC5335ED75}"/>
              </a:ext>
            </a:extLst>
          </p:cNvPr>
          <p:cNvPicPr>
            <a:picLocks noChangeAspect="1"/>
          </p:cNvPicPr>
          <p:nvPr/>
        </p:nvPicPr>
        <p:blipFill>
          <a:blip r:embed="rId5"/>
          <a:stretch>
            <a:fillRect/>
          </a:stretch>
        </p:blipFill>
        <p:spPr>
          <a:xfrm>
            <a:off x="6756789" y="910562"/>
            <a:ext cx="4772025" cy="1381125"/>
          </a:xfrm>
          <a:prstGeom prst="rect">
            <a:avLst/>
          </a:prstGeom>
        </p:spPr>
      </p:pic>
      <p:pic>
        <p:nvPicPr>
          <p:cNvPr id="15" name="Picture 14" descr="A screenshot of a computer code&#10;&#10;AI-generated content may be incorrect.">
            <a:extLst>
              <a:ext uri="{FF2B5EF4-FFF2-40B4-BE49-F238E27FC236}">
                <a16:creationId xmlns:a16="http://schemas.microsoft.com/office/drawing/2014/main" id="{47D0FADD-1959-698E-FB91-22CD949DDED4}"/>
              </a:ext>
            </a:extLst>
          </p:cNvPr>
          <p:cNvPicPr>
            <a:picLocks noChangeAspect="1"/>
          </p:cNvPicPr>
          <p:nvPr/>
        </p:nvPicPr>
        <p:blipFill>
          <a:blip r:embed="rId6"/>
          <a:stretch>
            <a:fillRect/>
          </a:stretch>
        </p:blipFill>
        <p:spPr>
          <a:xfrm>
            <a:off x="4376274" y="3394825"/>
            <a:ext cx="7534275" cy="1590675"/>
          </a:xfrm>
          <a:prstGeom prst="rect">
            <a:avLst/>
          </a:prstGeom>
        </p:spPr>
      </p:pic>
      <p:pic>
        <p:nvPicPr>
          <p:cNvPr id="21" name="Picture 20">
            <a:extLst>
              <a:ext uri="{FF2B5EF4-FFF2-40B4-BE49-F238E27FC236}">
                <a16:creationId xmlns:a16="http://schemas.microsoft.com/office/drawing/2014/main" id="{363038B2-FE3D-9597-7591-6EA740AA1B28}"/>
              </a:ext>
            </a:extLst>
          </p:cNvPr>
          <p:cNvPicPr>
            <a:picLocks noChangeAspect="1"/>
          </p:cNvPicPr>
          <p:nvPr/>
        </p:nvPicPr>
        <p:blipFill>
          <a:blip r:embed="rId7"/>
          <a:stretch>
            <a:fillRect/>
          </a:stretch>
        </p:blipFill>
        <p:spPr>
          <a:xfrm>
            <a:off x="4329853" y="2385323"/>
            <a:ext cx="7846593" cy="885304"/>
          </a:xfrm>
          <a:prstGeom prst="rect">
            <a:avLst/>
          </a:prstGeom>
        </p:spPr>
      </p:pic>
      <p:pic>
        <p:nvPicPr>
          <p:cNvPr id="25" name="Picture 24" descr="A screenshot of a computer code&#10;&#10;AI-generated content may be incorrect.">
            <a:extLst>
              <a:ext uri="{FF2B5EF4-FFF2-40B4-BE49-F238E27FC236}">
                <a16:creationId xmlns:a16="http://schemas.microsoft.com/office/drawing/2014/main" id="{F342B930-2F56-7544-1B0B-503FEB13C868}"/>
              </a:ext>
            </a:extLst>
          </p:cNvPr>
          <p:cNvPicPr>
            <a:picLocks noChangeAspect="1"/>
          </p:cNvPicPr>
          <p:nvPr/>
        </p:nvPicPr>
        <p:blipFill>
          <a:blip r:embed="rId8"/>
          <a:stretch>
            <a:fillRect/>
          </a:stretch>
        </p:blipFill>
        <p:spPr>
          <a:xfrm>
            <a:off x="3928639" y="5064873"/>
            <a:ext cx="8066121" cy="1727805"/>
          </a:xfrm>
          <a:prstGeom prst="rect">
            <a:avLst/>
          </a:prstGeom>
        </p:spPr>
      </p:pic>
    </p:spTree>
    <p:extLst>
      <p:ext uri="{BB962C8B-B14F-4D97-AF65-F5344CB8AC3E}">
        <p14:creationId xmlns:p14="http://schemas.microsoft.com/office/powerpoint/2010/main" val="3701835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D6E49-369F-D0E1-42CB-A7CEE4FF6B9E}"/>
              </a:ext>
            </a:extLst>
          </p:cNvPr>
          <p:cNvSpPr>
            <a:spLocks noGrp="1"/>
          </p:cNvSpPr>
          <p:nvPr>
            <p:ph type="title"/>
          </p:nvPr>
        </p:nvSpPr>
        <p:spPr>
          <a:xfrm>
            <a:off x="919119" y="0"/>
            <a:ext cx="10353762" cy="663191"/>
          </a:xfrm>
        </p:spPr>
        <p:txBody>
          <a:bodyPr>
            <a:normAutofit fontScale="90000"/>
          </a:bodyPr>
          <a:lstStyle/>
          <a:p>
            <a:r>
              <a:rPr lang="en-US" dirty="0"/>
              <a:t>Dynamic </a:t>
            </a:r>
          </a:p>
        </p:txBody>
      </p:sp>
      <p:sp>
        <p:nvSpPr>
          <p:cNvPr id="3" name="Content Placeholder 2">
            <a:extLst>
              <a:ext uri="{FF2B5EF4-FFF2-40B4-BE49-F238E27FC236}">
                <a16:creationId xmlns:a16="http://schemas.microsoft.com/office/drawing/2014/main" id="{084A9B17-97D8-2378-04D4-8853DD3FB1C6}"/>
              </a:ext>
            </a:extLst>
          </p:cNvPr>
          <p:cNvSpPr>
            <a:spLocks noGrp="1"/>
          </p:cNvSpPr>
          <p:nvPr>
            <p:ph idx="1"/>
          </p:nvPr>
        </p:nvSpPr>
        <p:spPr>
          <a:xfrm>
            <a:off x="170822" y="663191"/>
            <a:ext cx="11947489" cy="5878286"/>
          </a:xfrm>
        </p:spPr>
        <p:txBody>
          <a:bodyPr/>
          <a:lstStyle/>
          <a:p>
            <a:r>
              <a:rPr lang="en-US" dirty="0"/>
              <a:t>Type checking is occurred in run-time not in compile time [bypass compile-time type checking]</a:t>
            </a:r>
          </a:p>
          <a:p>
            <a:r>
              <a:rPr lang="en-US" dirty="0"/>
              <a:t>you can assign a value of one type to a dynamic variable and later assign a value of a different type </a:t>
            </a:r>
          </a:p>
          <a:p>
            <a:r>
              <a:rPr lang="en-US" dirty="0"/>
              <a:t>does not require explicit casting. This is one of the main features that distinguishes dynamic from object</a:t>
            </a:r>
          </a:p>
          <a:p>
            <a:r>
              <a:rPr lang="en-US" dirty="0"/>
              <a:t>When you use a dynamic variable, the C# runtime handles the type resolution and any necessary casting for you</a:t>
            </a:r>
          </a:p>
          <a:p>
            <a:r>
              <a:rPr lang="en-US" dirty="0"/>
              <a:t>Its drawbacks: Incorrect Method Invocation</a:t>
            </a:r>
          </a:p>
          <a:p>
            <a:pPr lvl="1"/>
            <a:r>
              <a:rPr lang="en-US" dirty="0"/>
              <a:t>dynamic x = 55;</a:t>
            </a:r>
          </a:p>
          <a:p>
            <a:pPr lvl="1"/>
            <a:r>
              <a:rPr lang="en-US" dirty="0"/>
              <a:t>x++;  // 56 , if x is object DT you can not perform it </a:t>
            </a:r>
          </a:p>
          <a:p>
            <a:pPr lvl="1"/>
            <a:r>
              <a:rPr lang="en-US" dirty="0"/>
              <a:t>x = "Ahmed";  // x = "Ahmed" // valid</a:t>
            </a:r>
          </a:p>
          <a:p>
            <a:pPr lvl="1"/>
            <a:r>
              <a:rPr lang="en-US" dirty="0"/>
              <a:t>x.NonExistentMethod(); // Runtime error: string does not contain a definition for NonExistentMethod</a:t>
            </a:r>
          </a:p>
          <a:p>
            <a:endParaRPr lang="en-US" dirty="0"/>
          </a:p>
          <a:p>
            <a:endParaRPr lang="en-US" dirty="0"/>
          </a:p>
        </p:txBody>
      </p:sp>
    </p:spTree>
    <p:extLst>
      <p:ext uri="{BB962C8B-B14F-4D97-AF65-F5344CB8AC3E}">
        <p14:creationId xmlns:p14="http://schemas.microsoft.com/office/powerpoint/2010/main" val="24889282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EFD52-13BB-C4C5-1AF5-E09927EDC38B}"/>
              </a:ext>
            </a:extLst>
          </p:cNvPr>
          <p:cNvSpPr>
            <a:spLocks noGrp="1"/>
          </p:cNvSpPr>
          <p:nvPr>
            <p:ph type="title"/>
          </p:nvPr>
        </p:nvSpPr>
        <p:spPr>
          <a:xfrm>
            <a:off x="919119" y="59028"/>
            <a:ext cx="10353762" cy="528802"/>
          </a:xfrm>
        </p:spPr>
        <p:txBody>
          <a:bodyPr>
            <a:normAutofit fontScale="90000"/>
          </a:bodyPr>
          <a:lstStyle/>
          <a:p>
            <a:r>
              <a:rPr lang="en-US" dirty="0" err="1"/>
              <a:t>ApplicationDbContext</a:t>
            </a:r>
            <a:endParaRPr lang="en-US" dirty="0"/>
          </a:p>
        </p:txBody>
      </p:sp>
      <p:sp>
        <p:nvSpPr>
          <p:cNvPr id="3" name="Content Placeholder 2">
            <a:extLst>
              <a:ext uri="{FF2B5EF4-FFF2-40B4-BE49-F238E27FC236}">
                <a16:creationId xmlns:a16="http://schemas.microsoft.com/office/drawing/2014/main" id="{F9C38095-182A-0EDC-80B6-7C05FB95FEDA}"/>
              </a:ext>
            </a:extLst>
          </p:cNvPr>
          <p:cNvSpPr>
            <a:spLocks noGrp="1"/>
          </p:cNvSpPr>
          <p:nvPr>
            <p:ph idx="1"/>
          </p:nvPr>
        </p:nvSpPr>
        <p:spPr>
          <a:xfrm>
            <a:off x="233265" y="587829"/>
            <a:ext cx="11775233" cy="6092889"/>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1" name="Picture 10" descr="A close-up of a computer screen&#10;&#10;AI-generated content may be incorrect.">
            <a:extLst>
              <a:ext uri="{FF2B5EF4-FFF2-40B4-BE49-F238E27FC236}">
                <a16:creationId xmlns:a16="http://schemas.microsoft.com/office/drawing/2014/main" id="{8EACD83F-52F4-6CED-1826-653BA8740115}"/>
              </a:ext>
            </a:extLst>
          </p:cNvPr>
          <p:cNvPicPr>
            <a:picLocks noChangeAspect="1"/>
          </p:cNvPicPr>
          <p:nvPr/>
        </p:nvPicPr>
        <p:blipFill>
          <a:blip r:embed="rId2"/>
          <a:stretch>
            <a:fillRect/>
          </a:stretch>
        </p:blipFill>
        <p:spPr>
          <a:xfrm>
            <a:off x="233265" y="2134593"/>
            <a:ext cx="11775233" cy="1739983"/>
          </a:xfrm>
          <a:prstGeom prst="rect">
            <a:avLst/>
          </a:prstGeom>
        </p:spPr>
      </p:pic>
      <p:pic>
        <p:nvPicPr>
          <p:cNvPr id="5" name="Picture 4">
            <a:extLst>
              <a:ext uri="{FF2B5EF4-FFF2-40B4-BE49-F238E27FC236}">
                <a16:creationId xmlns:a16="http://schemas.microsoft.com/office/drawing/2014/main" id="{099746BB-0B50-B9AA-D60A-627080DE7844}"/>
              </a:ext>
            </a:extLst>
          </p:cNvPr>
          <p:cNvPicPr>
            <a:picLocks noChangeAspect="1"/>
          </p:cNvPicPr>
          <p:nvPr/>
        </p:nvPicPr>
        <p:blipFill>
          <a:blip r:embed="rId3"/>
          <a:stretch>
            <a:fillRect/>
          </a:stretch>
        </p:blipFill>
        <p:spPr>
          <a:xfrm>
            <a:off x="233265" y="938904"/>
            <a:ext cx="8810625" cy="695325"/>
          </a:xfrm>
          <a:prstGeom prst="rect">
            <a:avLst/>
          </a:prstGeom>
        </p:spPr>
      </p:pic>
      <p:pic>
        <p:nvPicPr>
          <p:cNvPr id="7" name="Picture 6" descr="A screen shot of a computer&#10;&#10;AI-generated content may be incorrect.">
            <a:extLst>
              <a:ext uri="{FF2B5EF4-FFF2-40B4-BE49-F238E27FC236}">
                <a16:creationId xmlns:a16="http://schemas.microsoft.com/office/drawing/2014/main" id="{A5ADF551-E1E7-6F71-D717-3B834256C90B}"/>
              </a:ext>
            </a:extLst>
          </p:cNvPr>
          <p:cNvPicPr>
            <a:picLocks noChangeAspect="1"/>
          </p:cNvPicPr>
          <p:nvPr/>
        </p:nvPicPr>
        <p:blipFill>
          <a:blip r:embed="rId4"/>
          <a:stretch>
            <a:fillRect/>
          </a:stretch>
        </p:blipFill>
        <p:spPr>
          <a:xfrm>
            <a:off x="233265" y="4171559"/>
            <a:ext cx="8477250" cy="1504950"/>
          </a:xfrm>
          <a:prstGeom prst="rect">
            <a:avLst/>
          </a:prstGeom>
        </p:spPr>
      </p:pic>
    </p:spTree>
    <p:extLst>
      <p:ext uri="{BB962C8B-B14F-4D97-AF65-F5344CB8AC3E}">
        <p14:creationId xmlns:p14="http://schemas.microsoft.com/office/powerpoint/2010/main" val="331964340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732A8-9C1D-D6C9-6D92-D36DB8F8849F}"/>
              </a:ext>
            </a:extLst>
          </p:cNvPr>
          <p:cNvSpPr>
            <a:spLocks noGrp="1"/>
          </p:cNvSpPr>
          <p:nvPr>
            <p:ph type="title"/>
          </p:nvPr>
        </p:nvSpPr>
        <p:spPr>
          <a:xfrm>
            <a:off x="913795" y="0"/>
            <a:ext cx="9872393" cy="662473"/>
          </a:xfrm>
        </p:spPr>
        <p:txBody>
          <a:bodyPr>
            <a:normAutofit fontScale="90000"/>
          </a:bodyPr>
          <a:lstStyle/>
          <a:p>
            <a:r>
              <a:rPr lang="en-US" b="1" dirty="0" err="1">
                <a:solidFill>
                  <a:srgbClr val="00B0F0"/>
                </a:solidFill>
              </a:rPr>
              <a:t>PaginationParameters</a:t>
            </a:r>
            <a:r>
              <a:rPr lang="en-US" dirty="0"/>
              <a:t>, </a:t>
            </a:r>
            <a:r>
              <a:rPr lang="en-US" b="1" dirty="0" err="1">
                <a:solidFill>
                  <a:srgbClr val="FF0000"/>
                </a:solidFill>
              </a:rPr>
              <a:t>PagedResult</a:t>
            </a:r>
            <a:endParaRPr lang="en-US" b="1" dirty="0">
              <a:solidFill>
                <a:srgbClr val="FF0000"/>
              </a:solidFill>
            </a:endParaRPr>
          </a:p>
        </p:txBody>
      </p:sp>
      <p:pic>
        <p:nvPicPr>
          <p:cNvPr id="15" name="Picture 14" descr="A screenshot of a computer code&#10;&#10;AI-generated content may be incorrect.">
            <a:extLst>
              <a:ext uri="{FF2B5EF4-FFF2-40B4-BE49-F238E27FC236}">
                <a16:creationId xmlns:a16="http://schemas.microsoft.com/office/drawing/2014/main" id="{1EBC45F7-CFFE-C1E6-EEB4-3776ACE84171}"/>
              </a:ext>
            </a:extLst>
          </p:cNvPr>
          <p:cNvPicPr>
            <a:picLocks noChangeAspect="1"/>
          </p:cNvPicPr>
          <p:nvPr/>
        </p:nvPicPr>
        <p:blipFill>
          <a:blip r:embed="rId2"/>
          <a:stretch>
            <a:fillRect/>
          </a:stretch>
        </p:blipFill>
        <p:spPr>
          <a:xfrm>
            <a:off x="109343" y="4627400"/>
            <a:ext cx="7148424" cy="2034656"/>
          </a:xfrm>
          <a:prstGeom prst="rect">
            <a:avLst/>
          </a:prstGeom>
        </p:spPr>
      </p:pic>
      <p:pic>
        <p:nvPicPr>
          <p:cNvPr id="17" name="Picture 16" descr="A screen shot of a computer code&#10;&#10;AI-generated content may be incorrect.">
            <a:extLst>
              <a:ext uri="{FF2B5EF4-FFF2-40B4-BE49-F238E27FC236}">
                <a16:creationId xmlns:a16="http://schemas.microsoft.com/office/drawing/2014/main" id="{B49CF82D-CE4E-D09A-F927-F21A00742E71}"/>
              </a:ext>
            </a:extLst>
          </p:cNvPr>
          <p:cNvPicPr>
            <a:picLocks noChangeAspect="1"/>
          </p:cNvPicPr>
          <p:nvPr/>
        </p:nvPicPr>
        <p:blipFill>
          <a:blip r:embed="rId3"/>
          <a:stretch>
            <a:fillRect/>
          </a:stretch>
        </p:blipFill>
        <p:spPr>
          <a:xfrm>
            <a:off x="109343" y="672412"/>
            <a:ext cx="11172825" cy="3571875"/>
          </a:xfrm>
          <a:prstGeom prst="rect">
            <a:avLst/>
          </a:prstGeom>
        </p:spPr>
      </p:pic>
    </p:spTree>
    <p:extLst>
      <p:ext uri="{BB962C8B-B14F-4D97-AF65-F5344CB8AC3E}">
        <p14:creationId xmlns:p14="http://schemas.microsoft.com/office/powerpoint/2010/main" val="30518412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84DB-26A9-9673-2F19-16F7D3ACF7BB}"/>
              </a:ext>
            </a:extLst>
          </p:cNvPr>
          <p:cNvSpPr>
            <a:spLocks noGrp="1"/>
          </p:cNvSpPr>
          <p:nvPr>
            <p:ph type="title"/>
          </p:nvPr>
        </p:nvSpPr>
        <p:spPr>
          <a:xfrm>
            <a:off x="914356" y="1"/>
            <a:ext cx="10353762" cy="526774"/>
          </a:xfrm>
        </p:spPr>
        <p:txBody>
          <a:bodyPr>
            <a:normAutofit fontScale="90000"/>
          </a:bodyPr>
          <a:lstStyle/>
          <a:p>
            <a:r>
              <a:rPr lang="en-US" dirty="0" err="1"/>
              <a:t>PagedListAsync</a:t>
            </a:r>
            <a:endParaRPr lang="en-US" dirty="0"/>
          </a:p>
        </p:txBody>
      </p:sp>
      <p:pic>
        <p:nvPicPr>
          <p:cNvPr id="6" name="Picture 5">
            <a:extLst>
              <a:ext uri="{FF2B5EF4-FFF2-40B4-BE49-F238E27FC236}">
                <a16:creationId xmlns:a16="http://schemas.microsoft.com/office/drawing/2014/main" id="{7B0F36F4-57F8-02E6-22C7-3472D6632BBD}"/>
              </a:ext>
            </a:extLst>
          </p:cNvPr>
          <p:cNvPicPr>
            <a:picLocks noChangeAspect="1"/>
          </p:cNvPicPr>
          <p:nvPr/>
        </p:nvPicPr>
        <p:blipFill>
          <a:blip r:embed="rId2"/>
          <a:stretch>
            <a:fillRect/>
          </a:stretch>
        </p:blipFill>
        <p:spPr>
          <a:xfrm>
            <a:off x="1430613" y="526775"/>
            <a:ext cx="8081136" cy="6201115"/>
          </a:xfrm>
          <a:prstGeom prst="rect">
            <a:avLst/>
          </a:prstGeom>
        </p:spPr>
      </p:pic>
    </p:spTree>
    <p:extLst>
      <p:ext uri="{BB962C8B-B14F-4D97-AF65-F5344CB8AC3E}">
        <p14:creationId xmlns:p14="http://schemas.microsoft.com/office/powerpoint/2010/main" val="276934267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6D07-0E03-9464-0EB5-F13FBA485E75}"/>
              </a:ext>
            </a:extLst>
          </p:cNvPr>
          <p:cNvSpPr>
            <a:spLocks noGrp="1"/>
          </p:cNvSpPr>
          <p:nvPr>
            <p:ph type="title"/>
          </p:nvPr>
        </p:nvSpPr>
        <p:spPr>
          <a:xfrm>
            <a:off x="540571" y="0"/>
            <a:ext cx="10353762" cy="503853"/>
          </a:xfrm>
        </p:spPr>
        <p:txBody>
          <a:bodyPr>
            <a:normAutofit fontScale="90000"/>
          </a:bodyPr>
          <a:lstStyle/>
          <a:p>
            <a:r>
              <a:rPr lang="en-US" b="1" dirty="0" err="1">
                <a:solidFill>
                  <a:srgbClr val="FF0000"/>
                </a:solidFill>
              </a:rPr>
              <a:t>PagedList</a:t>
            </a:r>
            <a:endParaRPr lang="en-US" b="1" dirty="0">
              <a:solidFill>
                <a:srgbClr val="FF0000"/>
              </a:solidFill>
            </a:endParaRPr>
          </a:p>
        </p:txBody>
      </p:sp>
      <p:sp>
        <p:nvSpPr>
          <p:cNvPr id="8" name="TextBox 7">
            <a:extLst>
              <a:ext uri="{FF2B5EF4-FFF2-40B4-BE49-F238E27FC236}">
                <a16:creationId xmlns:a16="http://schemas.microsoft.com/office/drawing/2014/main" id="{3A8F6F39-EE96-8422-1402-43E2FD65E468}"/>
              </a:ext>
            </a:extLst>
          </p:cNvPr>
          <p:cNvSpPr txBox="1"/>
          <p:nvPr/>
        </p:nvSpPr>
        <p:spPr>
          <a:xfrm>
            <a:off x="146929" y="5831047"/>
            <a:ext cx="11908222" cy="923330"/>
          </a:xfrm>
          <a:prstGeom prst="rect">
            <a:avLst/>
          </a:prstGeom>
          <a:noFill/>
        </p:spPr>
        <p:txBody>
          <a:bodyPr wrap="square" rtlCol="0">
            <a:spAutoFit/>
          </a:bodyPr>
          <a:lstStyle/>
          <a:p>
            <a:r>
              <a:rPr lang="en-US" b="1" dirty="0"/>
              <a:t>Why we need </a:t>
            </a:r>
            <a:r>
              <a:rPr lang="en-US" b="1" dirty="0" err="1"/>
              <a:t>PaginationResult</a:t>
            </a:r>
            <a:r>
              <a:rPr lang="en-US" b="1" dirty="0"/>
              <a:t> class and not use directly </a:t>
            </a:r>
            <a:r>
              <a:rPr lang="en-US" b="1" dirty="0" err="1"/>
              <a:t>PagedList</a:t>
            </a:r>
            <a:r>
              <a:rPr lang="en-US" b="1" dirty="0"/>
              <a:t> ? Because </a:t>
            </a:r>
            <a:r>
              <a:rPr lang="en-US" b="1" dirty="0" err="1"/>
              <a:t>System.Text.Json</a:t>
            </a:r>
            <a:r>
              <a:rPr lang="en-US" b="1" dirty="0"/>
              <a:t> has a special rule:</a:t>
            </a:r>
          </a:p>
          <a:p>
            <a:r>
              <a:rPr lang="en-US" b="1" dirty="0"/>
              <a:t>If a type implements or inherits </a:t>
            </a:r>
            <a:r>
              <a:rPr lang="en-US" b="1" dirty="0" err="1">
                <a:solidFill>
                  <a:srgbClr val="FF0000"/>
                </a:solidFill>
              </a:rPr>
              <a:t>IEnumerable</a:t>
            </a:r>
            <a:r>
              <a:rPr lang="en-US" b="1" dirty="0"/>
              <a:t>, it is serialized only the items and ignores the others properties like </a:t>
            </a:r>
            <a:r>
              <a:rPr lang="en-US" b="1" dirty="0" err="1">
                <a:solidFill>
                  <a:srgbClr val="FF0000"/>
                </a:solidFill>
              </a:rPr>
              <a:t>CurrentPage</a:t>
            </a:r>
            <a:r>
              <a:rPr lang="en-US" b="1" dirty="0"/>
              <a:t>, </a:t>
            </a:r>
            <a:r>
              <a:rPr lang="en-US" b="1" dirty="0" err="1"/>
              <a:t>PageSize</a:t>
            </a:r>
            <a:r>
              <a:rPr lang="en-US" b="1" dirty="0"/>
              <a:t>, </a:t>
            </a:r>
            <a:r>
              <a:rPr lang="en-US" b="1" dirty="0" err="1"/>
              <a:t>TotalPages</a:t>
            </a:r>
            <a:r>
              <a:rPr lang="en-US" b="1" dirty="0"/>
              <a:t>, ETC.</a:t>
            </a:r>
          </a:p>
        </p:txBody>
      </p:sp>
      <p:pic>
        <p:nvPicPr>
          <p:cNvPr id="14" name="Picture 13" descr="A computer screen shot of a program code&#10;&#10;AI-generated content may be incorrect.">
            <a:extLst>
              <a:ext uri="{FF2B5EF4-FFF2-40B4-BE49-F238E27FC236}">
                <a16:creationId xmlns:a16="http://schemas.microsoft.com/office/drawing/2014/main" id="{75A661DF-C1DF-2485-4B31-65F6A38F671A}"/>
              </a:ext>
            </a:extLst>
          </p:cNvPr>
          <p:cNvPicPr>
            <a:picLocks noChangeAspect="1"/>
          </p:cNvPicPr>
          <p:nvPr/>
        </p:nvPicPr>
        <p:blipFill>
          <a:blip r:embed="rId2"/>
          <a:stretch>
            <a:fillRect/>
          </a:stretch>
        </p:blipFill>
        <p:spPr>
          <a:xfrm>
            <a:off x="0" y="1136005"/>
            <a:ext cx="7305448" cy="4341064"/>
          </a:xfrm>
          <a:prstGeom prst="rect">
            <a:avLst/>
          </a:prstGeom>
        </p:spPr>
      </p:pic>
      <p:sp>
        <p:nvSpPr>
          <p:cNvPr id="15" name="TextBox 14">
            <a:extLst>
              <a:ext uri="{FF2B5EF4-FFF2-40B4-BE49-F238E27FC236}">
                <a16:creationId xmlns:a16="http://schemas.microsoft.com/office/drawing/2014/main" id="{E55BA4EF-156D-EAEA-0FA2-41F2C2A93A14}"/>
              </a:ext>
            </a:extLst>
          </p:cNvPr>
          <p:cNvSpPr txBox="1"/>
          <p:nvPr/>
        </p:nvSpPr>
        <p:spPr>
          <a:xfrm>
            <a:off x="146929" y="635263"/>
            <a:ext cx="10088753" cy="369332"/>
          </a:xfrm>
          <a:prstGeom prst="rect">
            <a:avLst/>
          </a:prstGeom>
          <a:noFill/>
        </p:spPr>
        <p:txBody>
          <a:bodyPr wrap="square" rtlCol="0">
            <a:spAutoFit/>
          </a:bodyPr>
          <a:lstStyle/>
          <a:p>
            <a:r>
              <a:rPr lang="en-US" b="1" dirty="0"/>
              <a:t>Think of it </a:t>
            </a:r>
            <a:r>
              <a:rPr lang="en-US" b="1" dirty="0" err="1">
                <a:solidFill>
                  <a:srgbClr val="00B050"/>
                </a:solidFill>
              </a:rPr>
              <a:t>CurrentPage</a:t>
            </a:r>
            <a:r>
              <a:rPr lang="en-US" b="1" dirty="0"/>
              <a:t> (</a:t>
            </a:r>
            <a:r>
              <a:rPr lang="en-US" b="1" dirty="0" err="1"/>
              <a:t>PageNumber</a:t>
            </a:r>
            <a:r>
              <a:rPr lang="en-US" b="1" dirty="0"/>
              <a:t>), </a:t>
            </a:r>
            <a:r>
              <a:rPr lang="en-US" b="1" dirty="0" err="1">
                <a:solidFill>
                  <a:srgbClr val="00B050"/>
                </a:solidFill>
              </a:rPr>
              <a:t>PageSize</a:t>
            </a:r>
            <a:r>
              <a:rPr lang="en-US" b="1" dirty="0"/>
              <a:t>, </a:t>
            </a:r>
            <a:r>
              <a:rPr lang="en-US" b="1" dirty="0" err="1">
                <a:solidFill>
                  <a:srgbClr val="00B050"/>
                </a:solidFill>
              </a:rPr>
              <a:t>TotalCount</a:t>
            </a:r>
            <a:r>
              <a:rPr lang="en-US" b="1" dirty="0"/>
              <a:t>, </a:t>
            </a:r>
            <a:r>
              <a:rPr lang="en-US" b="1" dirty="0" err="1">
                <a:solidFill>
                  <a:srgbClr val="00B050"/>
                </a:solidFill>
              </a:rPr>
              <a:t>TotalPages</a:t>
            </a:r>
            <a:r>
              <a:rPr lang="en-US" b="1" dirty="0"/>
              <a:t>(calculated)</a:t>
            </a:r>
          </a:p>
        </p:txBody>
      </p:sp>
      <p:pic>
        <p:nvPicPr>
          <p:cNvPr id="17" name="Picture 16" descr="A screen shot of a computer code&#10;&#10;AI-generated content may be incorrect.">
            <a:extLst>
              <a:ext uri="{FF2B5EF4-FFF2-40B4-BE49-F238E27FC236}">
                <a16:creationId xmlns:a16="http://schemas.microsoft.com/office/drawing/2014/main" id="{E3DCDB00-C4CB-7F62-8EEB-8BC45147E3C2}"/>
              </a:ext>
            </a:extLst>
          </p:cNvPr>
          <p:cNvPicPr>
            <a:picLocks noChangeAspect="1"/>
          </p:cNvPicPr>
          <p:nvPr/>
        </p:nvPicPr>
        <p:blipFill>
          <a:blip r:embed="rId3"/>
          <a:stretch>
            <a:fillRect/>
          </a:stretch>
        </p:blipFill>
        <p:spPr>
          <a:xfrm>
            <a:off x="7353300" y="1447668"/>
            <a:ext cx="4838700" cy="3324225"/>
          </a:xfrm>
          <a:prstGeom prst="rect">
            <a:avLst/>
          </a:prstGeom>
        </p:spPr>
      </p:pic>
    </p:spTree>
    <p:extLst>
      <p:ext uri="{BB962C8B-B14F-4D97-AF65-F5344CB8AC3E}">
        <p14:creationId xmlns:p14="http://schemas.microsoft.com/office/powerpoint/2010/main" val="133586510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05C87-3CB1-CCD7-E2D1-70DF6D953C93}"/>
              </a:ext>
            </a:extLst>
          </p:cNvPr>
          <p:cNvSpPr>
            <a:spLocks noGrp="1"/>
          </p:cNvSpPr>
          <p:nvPr>
            <p:ph type="title"/>
          </p:nvPr>
        </p:nvSpPr>
        <p:spPr>
          <a:xfrm>
            <a:off x="643441" y="0"/>
            <a:ext cx="10254343" cy="597159"/>
          </a:xfrm>
        </p:spPr>
        <p:txBody>
          <a:bodyPr>
            <a:normAutofit fontScale="90000"/>
          </a:bodyPr>
          <a:lstStyle/>
          <a:p>
            <a:r>
              <a:rPr lang="en-US" sz="3600" dirty="0"/>
              <a:t>Mapping of pagination</a:t>
            </a:r>
          </a:p>
        </p:txBody>
      </p:sp>
      <p:pic>
        <p:nvPicPr>
          <p:cNvPr id="13" name="Picture 12" descr="A screen shot of a computer code&#10;&#10;AI-generated content may be incorrect.">
            <a:extLst>
              <a:ext uri="{FF2B5EF4-FFF2-40B4-BE49-F238E27FC236}">
                <a16:creationId xmlns:a16="http://schemas.microsoft.com/office/drawing/2014/main" id="{93CADB6A-C418-67A0-F9C1-AB7A47C9FD38}"/>
              </a:ext>
            </a:extLst>
          </p:cNvPr>
          <p:cNvPicPr>
            <a:picLocks noChangeAspect="1"/>
          </p:cNvPicPr>
          <p:nvPr/>
        </p:nvPicPr>
        <p:blipFill>
          <a:blip r:embed="rId2"/>
          <a:stretch>
            <a:fillRect/>
          </a:stretch>
        </p:blipFill>
        <p:spPr>
          <a:xfrm>
            <a:off x="214234" y="597159"/>
            <a:ext cx="11801475" cy="3552825"/>
          </a:xfrm>
          <a:prstGeom prst="rect">
            <a:avLst/>
          </a:prstGeom>
        </p:spPr>
      </p:pic>
      <p:pic>
        <p:nvPicPr>
          <p:cNvPr id="17" name="Picture 16" descr="A computer screen shot of a website&#10;&#10;AI-generated content may be incorrect.">
            <a:extLst>
              <a:ext uri="{FF2B5EF4-FFF2-40B4-BE49-F238E27FC236}">
                <a16:creationId xmlns:a16="http://schemas.microsoft.com/office/drawing/2014/main" id="{245E36A6-460C-C929-E8B9-CD263A2578C3}"/>
              </a:ext>
            </a:extLst>
          </p:cNvPr>
          <p:cNvPicPr>
            <a:picLocks noChangeAspect="1"/>
          </p:cNvPicPr>
          <p:nvPr/>
        </p:nvPicPr>
        <p:blipFill>
          <a:blip r:embed="rId3"/>
          <a:stretch>
            <a:fillRect/>
          </a:stretch>
        </p:blipFill>
        <p:spPr>
          <a:xfrm>
            <a:off x="214234" y="4433109"/>
            <a:ext cx="11032812" cy="1463837"/>
          </a:xfrm>
          <a:prstGeom prst="rect">
            <a:avLst/>
          </a:prstGeom>
        </p:spPr>
      </p:pic>
    </p:spTree>
    <p:extLst>
      <p:ext uri="{BB962C8B-B14F-4D97-AF65-F5344CB8AC3E}">
        <p14:creationId xmlns:p14="http://schemas.microsoft.com/office/powerpoint/2010/main" val="16886543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C52CB-3D63-A5F0-3F7B-2E6555C40403}"/>
              </a:ext>
            </a:extLst>
          </p:cNvPr>
          <p:cNvSpPr>
            <a:spLocks noGrp="1"/>
          </p:cNvSpPr>
          <p:nvPr>
            <p:ph type="title"/>
          </p:nvPr>
        </p:nvSpPr>
        <p:spPr>
          <a:xfrm>
            <a:off x="913795" y="0"/>
            <a:ext cx="10353762" cy="531845"/>
          </a:xfrm>
        </p:spPr>
        <p:txBody>
          <a:bodyPr>
            <a:normAutofit fontScale="90000"/>
          </a:bodyPr>
          <a:lstStyle/>
          <a:p>
            <a:r>
              <a:rPr lang="en-US" dirty="0"/>
              <a:t>Page Parameters, </a:t>
            </a:r>
            <a:r>
              <a:rPr lang="en-US" dirty="0" err="1"/>
              <a:t>IPage</a:t>
            </a:r>
            <a:r>
              <a:rPr lang="en-US" dirty="0"/>
              <a:t> Parameters</a:t>
            </a:r>
          </a:p>
        </p:txBody>
      </p:sp>
      <p:pic>
        <p:nvPicPr>
          <p:cNvPr id="5" name="Content Placeholder 4" descr="A screen shot of a computer code&#10;&#10;AI-generated content may be incorrect.">
            <a:extLst>
              <a:ext uri="{FF2B5EF4-FFF2-40B4-BE49-F238E27FC236}">
                <a16:creationId xmlns:a16="http://schemas.microsoft.com/office/drawing/2014/main" id="{7EA6C877-72FE-CFF5-E1A8-B8812B3A2524}"/>
              </a:ext>
            </a:extLst>
          </p:cNvPr>
          <p:cNvPicPr>
            <a:picLocks noGrp="1" noChangeAspect="1"/>
          </p:cNvPicPr>
          <p:nvPr>
            <p:ph idx="1"/>
          </p:nvPr>
        </p:nvPicPr>
        <p:blipFill>
          <a:blip r:embed="rId2"/>
          <a:stretch>
            <a:fillRect/>
          </a:stretch>
        </p:blipFill>
        <p:spPr>
          <a:xfrm>
            <a:off x="6021201" y="1756195"/>
            <a:ext cx="4903450" cy="2811140"/>
          </a:xfrm>
          <a:prstGeom prst="rect">
            <a:avLst/>
          </a:prstGeom>
          <a:effectLst>
            <a:outerShdw blurRad="25400" dir="17880000">
              <a:srgbClr val="000000">
                <a:alpha val="46000"/>
              </a:srgbClr>
            </a:outerShdw>
          </a:effectLst>
        </p:spPr>
      </p:pic>
      <p:pic>
        <p:nvPicPr>
          <p:cNvPr id="7" name="Picture 6" descr="A screen shot of a computer code&#10;&#10;AI-generated content may be incorrect.">
            <a:extLst>
              <a:ext uri="{FF2B5EF4-FFF2-40B4-BE49-F238E27FC236}">
                <a16:creationId xmlns:a16="http://schemas.microsoft.com/office/drawing/2014/main" id="{EE277AF4-DF40-6142-F3C9-859080F46549}"/>
              </a:ext>
            </a:extLst>
          </p:cNvPr>
          <p:cNvPicPr>
            <a:picLocks noChangeAspect="1"/>
          </p:cNvPicPr>
          <p:nvPr/>
        </p:nvPicPr>
        <p:blipFill>
          <a:blip r:embed="rId3"/>
          <a:stretch>
            <a:fillRect/>
          </a:stretch>
        </p:blipFill>
        <p:spPr>
          <a:xfrm>
            <a:off x="913795" y="1756195"/>
            <a:ext cx="4749415" cy="2811140"/>
          </a:xfrm>
          <a:prstGeom prst="rect">
            <a:avLst/>
          </a:prstGeom>
        </p:spPr>
      </p:pic>
    </p:spTree>
    <p:extLst>
      <p:ext uri="{BB962C8B-B14F-4D97-AF65-F5344CB8AC3E}">
        <p14:creationId xmlns:p14="http://schemas.microsoft.com/office/powerpoint/2010/main" val="376249801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FA8C6-D17A-B68F-E214-707826D0A6DE}"/>
              </a:ext>
            </a:extLst>
          </p:cNvPr>
          <p:cNvSpPr>
            <a:spLocks noGrp="1"/>
          </p:cNvSpPr>
          <p:nvPr>
            <p:ph type="title"/>
          </p:nvPr>
        </p:nvSpPr>
        <p:spPr>
          <a:xfrm>
            <a:off x="821093" y="0"/>
            <a:ext cx="10353156" cy="671804"/>
          </a:xfrm>
        </p:spPr>
        <p:txBody>
          <a:bodyPr>
            <a:normAutofit fontScale="90000"/>
          </a:bodyPr>
          <a:lstStyle/>
          <a:p>
            <a:r>
              <a:rPr lang="en-US" b="1" dirty="0"/>
              <a:t>GetPagedList</a:t>
            </a:r>
            <a:r>
              <a:rPr lang="en-US" dirty="0"/>
              <a:t> method</a:t>
            </a:r>
          </a:p>
        </p:txBody>
      </p:sp>
      <p:pic>
        <p:nvPicPr>
          <p:cNvPr id="9" name="Content Placeholder 8" descr="A screen shot of a computer&#10;&#10;AI-generated content may be incorrect.">
            <a:extLst>
              <a:ext uri="{FF2B5EF4-FFF2-40B4-BE49-F238E27FC236}">
                <a16:creationId xmlns:a16="http://schemas.microsoft.com/office/drawing/2014/main" id="{BD5405B8-1C05-13A2-1237-5CA412BEB920}"/>
              </a:ext>
            </a:extLst>
          </p:cNvPr>
          <p:cNvPicPr>
            <a:picLocks noGrp="1" noChangeAspect="1"/>
          </p:cNvPicPr>
          <p:nvPr>
            <p:ph idx="1"/>
          </p:nvPr>
        </p:nvPicPr>
        <p:blipFill>
          <a:blip r:embed="rId2"/>
          <a:stretch>
            <a:fillRect/>
          </a:stretch>
        </p:blipFill>
        <p:spPr>
          <a:xfrm>
            <a:off x="111738" y="1148823"/>
            <a:ext cx="11968523" cy="3357862"/>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42278562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C3CB6-8CE6-EB9C-B298-0B4E9C575088}"/>
              </a:ext>
            </a:extLst>
          </p:cNvPr>
          <p:cNvSpPr>
            <a:spLocks noGrp="1"/>
          </p:cNvSpPr>
          <p:nvPr>
            <p:ph type="title"/>
          </p:nvPr>
        </p:nvSpPr>
        <p:spPr>
          <a:xfrm>
            <a:off x="913795" y="87086"/>
            <a:ext cx="10353762" cy="970450"/>
          </a:xfrm>
        </p:spPr>
        <p:txBody>
          <a:bodyPr/>
          <a:lstStyle/>
          <a:p>
            <a:r>
              <a:rPr lang="en-US" dirty="0"/>
              <a:t>Extension Method for IQuerable</a:t>
            </a:r>
          </a:p>
        </p:txBody>
      </p:sp>
      <p:pic>
        <p:nvPicPr>
          <p:cNvPr id="15" name="Content Placeholder 14" descr="A close-up of a computer screen&#10;&#10;AI-generated content may be incorrect.">
            <a:extLst>
              <a:ext uri="{FF2B5EF4-FFF2-40B4-BE49-F238E27FC236}">
                <a16:creationId xmlns:a16="http://schemas.microsoft.com/office/drawing/2014/main" id="{898C5FE7-85A6-323D-1B9F-A3D467027CB0}"/>
              </a:ext>
            </a:extLst>
          </p:cNvPr>
          <p:cNvPicPr>
            <a:picLocks noGrp="1" noChangeAspect="1"/>
          </p:cNvPicPr>
          <p:nvPr>
            <p:ph idx="1"/>
          </p:nvPr>
        </p:nvPicPr>
        <p:blipFill>
          <a:blip r:embed="rId2"/>
          <a:stretch>
            <a:fillRect/>
          </a:stretch>
        </p:blipFill>
        <p:spPr>
          <a:xfrm>
            <a:off x="70267" y="1688841"/>
            <a:ext cx="11904585" cy="2397968"/>
          </a:xfrm>
          <a:prstGeom prst="rect">
            <a:avLst/>
          </a:prstGeom>
        </p:spPr>
      </p:pic>
    </p:spTree>
    <p:extLst>
      <p:ext uri="{BB962C8B-B14F-4D97-AF65-F5344CB8AC3E}">
        <p14:creationId xmlns:p14="http://schemas.microsoft.com/office/powerpoint/2010/main" val="8881393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A9231-884B-A3F3-B028-3A35BB2466AF}"/>
              </a:ext>
            </a:extLst>
          </p:cNvPr>
          <p:cNvSpPr>
            <a:spLocks noGrp="1"/>
          </p:cNvSpPr>
          <p:nvPr>
            <p:ph type="title"/>
          </p:nvPr>
        </p:nvSpPr>
        <p:spPr>
          <a:xfrm>
            <a:off x="708521" y="0"/>
            <a:ext cx="10353762" cy="569167"/>
          </a:xfrm>
        </p:spPr>
        <p:txBody>
          <a:bodyPr>
            <a:normAutofit fontScale="90000"/>
          </a:bodyPr>
          <a:lstStyle/>
          <a:p>
            <a:r>
              <a:rPr lang="en-US" dirty="0" err="1"/>
              <a:t>IGeneric</a:t>
            </a:r>
            <a:r>
              <a:rPr lang="en-US" dirty="0"/>
              <a:t> repo</a:t>
            </a:r>
          </a:p>
        </p:txBody>
      </p:sp>
      <p:pic>
        <p:nvPicPr>
          <p:cNvPr id="5" name="Content Placeholder 4" descr="A screen shot of a computer code&#10;&#10;AI-generated content may be incorrect.">
            <a:extLst>
              <a:ext uri="{FF2B5EF4-FFF2-40B4-BE49-F238E27FC236}">
                <a16:creationId xmlns:a16="http://schemas.microsoft.com/office/drawing/2014/main" id="{9CEF7D0F-2E94-17E5-5CBB-06469205CF68}"/>
              </a:ext>
            </a:extLst>
          </p:cNvPr>
          <p:cNvPicPr>
            <a:picLocks noGrp="1" noChangeAspect="1"/>
          </p:cNvPicPr>
          <p:nvPr>
            <p:ph idx="1"/>
          </p:nvPr>
        </p:nvPicPr>
        <p:blipFill>
          <a:blip r:embed="rId2"/>
          <a:stretch>
            <a:fillRect/>
          </a:stretch>
        </p:blipFill>
        <p:spPr>
          <a:xfrm>
            <a:off x="281767" y="1006133"/>
            <a:ext cx="11628466" cy="3668504"/>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61804101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6397-BBF3-177C-1B63-11E3D21A6A7A}"/>
              </a:ext>
            </a:extLst>
          </p:cNvPr>
          <p:cNvSpPr>
            <a:spLocks noGrp="1"/>
          </p:cNvSpPr>
          <p:nvPr>
            <p:ph type="title"/>
          </p:nvPr>
        </p:nvSpPr>
        <p:spPr>
          <a:xfrm>
            <a:off x="919119" y="0"/>
            <a:ext cx="10353762" cy="771939"/>
          </a:xfrm>
        </p:spPr>
        <p:txBody>
          <a:bodyPr/>
          <a:lstStyle/>
          <a:p>
            <a:r>
              <a:rPr lang="en-US" b="1" dirty="0">
                <a:solidFill>
                  <a:srgbClr val="FF0000"/>
                </a:solidFill>
              </a:rPr>
              <a:t>Operation Result</a:t>
            </a:r>
          </a:p>
        </p:txBody>
      </p:sp>
      <p:pic>
        <p:nvPicPr>
          <p:cNvPr id="5" name="Content Placeholder 4">
            <a:extLst>
              <a:ext uri="{FF2B5EF4-FFF2-40B4-BE49-F238E27FC236}">
                <a16:creationId xmlns:a16="http://schemas.microsoft.com/office/drawing/2014/main" id="{091AF58B-02D4-CEBA-0E88-C0AEE67D998A}"/>
              </a:ext>
            </a:extLst>
          </p:cNvPr>
          <p:cNvPicPr>
            <a:picLocks noGrp="1" noChangeAspect="1"/>
          </p:cNvPicPr>
          <p:nvPr>
            <p:ph idx="1"/>
          </p:nvPr>
        </p:nvPicPr>
        <p:blipFill>
          <a:blip r:embed="rId2"/>
          <a:stretch>
            <a:fillRect/>
          </a:stretch>
        </p:blipFill>
        <p:spPr>
          <a:xfrm>
            <a:off x="722113" y="921026"/>
            <a:ext cx="9028174" cy="5175727"/>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2144060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370F0-B75B-A077-9231-F5D0E20B0B6D}"/>
              </a:ext>
            </a:extLst>
          </p:cNvPr>
          <p:cNvSpPr>
            <a:spLocks noGrp="1"/>
          </p:cNvSpPr>
          <p:nvPr>
            <p:ph type="title"/>
          </p:nvPr>
        </p:nvSpPr>
        <p:spPr>
          <a:xfrm>
            <a:off x="913795" y="0"/>
            <a:ext cx="10353762" cy="516599"/>
          </a:xfrm>
        </p:spPr>
        <p:txBody>
          <a:bodyPr>
            <a:normAutofit fontScale="90000"/>
          </a:bodyPr>
          <a:lstStyle/>
          <a:p>
            <a:r>
              <a:rPr lang="en-US" dirty="0"/>
              <a:t>var [implicit type local variable] </a:t>
            </a:r>
          </a:p>
        </p:txBody>
      </p:sp>
      <p:sp>
        <p:nvSpPr>
          <p:cNvPr id="3" name="Content Placeholder 2">
            <a:extLst>
              <a:ext uri="{FF2B5EF4-FFF2-40B4-BE49-F238E27FC236}">
                <a16:creationId xmlns:a16="http://schemas.microsoft.com/office/drawing/2014/main" id="{B04B7EB5-EA85-0D93-2AA5-ABD4D5593CF0}"/>
              </a:ext>
            </a:extLst>
          </p:cNvPr>
          <p:cNvSpPr>
            <a:spLocks noGrp="1"/>
          </p:cNvSpPr>
          <p:nvPr>
            <p:ph idx="1"/>
          </p:nvPr>
        </p:nvSpPr>
        <p:spPr>
          <a:xfrm>
            <a:off x="381837" y="516599"/>
            <a:ext cx="11545556" cy="6185652"/>
          </a:xfrm>
        </p:spPr>
        <p:txBody>
          <a:bodyPr/>
          <a:lstStyle/>
          <a:p>
            <a:r>
              <a:rPr lang="en-US" dirty="0"/>
              <a:t>Compiler can identify the DT from right-hand side expression</a:t>
            </a:r>
          </a:p>
          <a:p>
            <a:r>
              <a:rPr lang="en-US" dirty="0"/>
              <a:t>Type checking is done at compile time</a:t>
            </a:r>
          </a:p>
          <a:p>
            <a:r>
              <a:rPr lang="en-US" dirty="0"/>
              <a:t>Used when I want to make the writing of code is easier [make complex type declarations easier]</a:t>
            </a:r>
          </a:p>
          <a:p>
            <a:endParaRPr lang="en-US" dirty="0"/>
          </a:p>
          <a:p>
            <a:r>
              <a:rPr lang="en-US" dirty="0"/>
              <a:t>var x; // compile must be initialized</a:t>
            </a:r>
          </a:p>
          <a:p>
            <a:r>
              <a:rPr lang="en-US" dirty="0"/>
              <a:t>var x = 132;</a:t>
            </a:r>
          </a:p>
          <a:p>
            <a:endParaRPr lang="en-US" dirty="0"/>
          </a:p>
        </p:txBody>
      </p:sp>
    </p:spTree>
    <p:extLst>
      <p:ext uri="{BB962C8B-B14F-4D97-AF65-F5344CB8AC3E}">
        <p14:creationId xmlns:p14="http://schemas.microsoft.com/office/powerpoint/2010/main" val="216833331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F2446-8996-2B5D-82CE-C4DF4DF5B709}"/>
              </a:ext>
            </a:extLst>
          </p:cNvPr>
          <p:cNvSpPr>
            <a:spLocks noGrp="1"/>
          </p:cNvSpPr>
          <p:nvPr>
            <p:ph type="title"/>
          </p:nvPr>
        </p:nvSpPr>
        <p:spPr>
          <a:xfrm>
            <a:off x="913795" y="54950"/>
            <a:ext cx="10353762" cy="970450"/>
          </a:xfrm>
        </p:spPr>
        <p:txBody>
          <a:bodyPr/>
          <a:lstStyle/>
          <a:p>
            <a:endParaRPr lang="en-US"/>
          </a:p>
        </p:txBody>
      </p:sp>
      <p:pic>
        <p:nvPicPr>
          <p:cNvPr id="7" name="Picture 6">
            <a:extLst>
              <a:ext uri="{FF2B5EF4-FFF2-40B4-BE49-F238E27FC236}">
                <a16:creationId xmlns:a16="http://schemas.microsoft.com/office/drawing/2014/main" id="{988BB8B1-743D-0B5F-9781-89F189B299B7}"/>
              </a:ext>
            </a:extLst>
          </p:cNvPr>
          <p:cNvPicPr>
            <a:picLocks noChangeAspect="1"/>
          </p:cNvPicPr>
          <p:nvPr/>
        </p:nvPicPr>
        <p:blipFill>
          <a:blip r:embed="rId2"/>
          <a:stretch>
            <a:fillRect/>
          </a:stretch>
        </p:blipFill>
        <p:spPr>
          <a:xfrm>
            <a:off x="6417365" y="1298552"/>
            <a:ext cx="5679385" cy="4492648"/>
          </a:xfrm>
          <a:prstGeom prst="rect">
            <a:avLst/>
          </a:prstGeom>
        </p:spPr>
      </p:pic>
      <p:pic>
        <p:nvPicPr>
          <p:cNvPr id="11" name="Picture 10">
            <a:extLst>
              <a:ext uri="{FF2B5EF4-FFF2-40B4-BE49-F238E27FC236}">
                <a16:creationId xmlns:a16="http://schemas.microsoft.com/office/drawing/2014/main" id="{F5A676F6-4802-60F0-890D-A6E8909CD39B}"/>
              </a:ext>
            </a:extLst>
          </p:cNvPr>
          <p:cNvPicPr>
            <a:picLocks noChangeAspect="1"/>
          </p:cNvPicPr>
          <p:nvPr/>
        </p:nvPicPr>
        <p:blipFill>
          <a:blip r:embed="rId3"/>
          <a:stretch>
            <a:fillRect/>
          </a:stretch>
        </p:blipFill>
        <p:spPr>
          <a:xfrm>
            <a:off x="0" y="1570524"/>
            <a:ext cx="6248400" cy="2743200"/>
          </a:xfrm>
          <a:prstGeom prst="rect">
            <a:avLst/>
          </a:prstGeom>
        </p:spPr>
      </p:pic>
    </p:spTree>
    <p:extLst>
      <p:ext uri="{BB962C8B-B14F-4D97-AF65-F5344CB8AC3E}">
        <p14:creationId xmlns:p14="http://schemas.microsoft.com/office/powerpoint/2010/main" val="382238587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1DFB6-57FC-DEC3-A62F-0FE7A2C8B402}"/>
              </a:ext>
            </a:extLst>
          </p:cNvPr>
          <p:cNvSpPr>
            <a:spLocks noGrp="1"/>
          </p:cNvSpPr>
          <p:nvPr>
            <p:ph type="title"/>
          </p:nvPr>
        </p:nvSpPr>
        <p:spPr>
          <a:xfrm>
            <a:off x="919119" y="0"/>
            <a:ext cx="10353762" cy="652670"/>
          </a:xfrm>
        </p:spPr>
        <p:txBody>
          <a:bodyPr>
            <a:normAutofit fontScale="90000"/>
          </a:bodyPr>
          <a:lstStyle/>
          <a:p>
            <a:r>
              <a:rPr lang="en-US" b="1" dirty="0">
                <a:solidFill>
                  <a:srgbClr val="FF0000"/>
                </a:solidFill>
              </a:rPr>
              <a:t>RDLC Report</a:t>
            </a:r>
          </a:p>
        </p:txBody>
      </p:sp>
      <p:sp>
        <p:nvSpPr>
          <p:cNvPr id="3" name="Content Placeholder 2">
            <a:extLst>
              <a:ext uri="{FF2B5EF4-FFF2-40B4-BE49-F238E27FC236}">
                <a16:creationId xmlns:a16="http://schemas.microsoft.com/office/drawing/2014/main" id="{AE4A0CB4-C17C-C6FB-2E59-71A5B9AD47EF}"/>
              </a:ext>
            </a:extLst>
          </p:cNvPr>
          <p:cNvSpPr>
            <a:spLocks noGrp="1"/>
          </p:cNvSpPr>
          <p:nvPr>
            <p:ph idx="1"/>
          </p:nvPr>
        </p:nvSpPr>
        <p:spPr>
          <a:xfrm>
            <a:off x="208722" y="652671"/>
            <a:ext cx="11628782" cy="5787886"/>
          </a:xfrm>
        </p:spPr>
        <p:txBody>
          <a:bodyPr/>
          <a:lstStyle/>
          <a:p>
            <a:r>
              <a:rPr lang="en-US" b="1" dirty="0" err="1">
                <a:solidFill>
                  <a:srgbClr val="FF0000"/>
                </a:solidFill>
              </a:rPr>
              <a:t>DataSet</a:t>
            </a:r>
            <a:r>
              <a:rPr lang="en-US" b="1" dirty="0"/>
              <a:t>: schema , </a:t>
            </a:r>
            <a:r>
              <a:rPr lang="en-US" b="1" dirty="0">
                <a:effectLst/>
              </a:rPr>
              <a:t>design-time template</a:t>
            </a:r>
            <a:r>
              <a:rPr lang="en-US" dirty="0">
                <a:effectLst/>
              </a:rPr>
              <a:t> or "blueprint" that defines the names and types of fields available to the report.</a:t>
            </a:r>
          </a:p>
          <a:p>
            <a:r>
              <a:rPr lang="en-US" b="1" dirty="0" err="1">
                <a:solidFill>
                  <a:srgbClr val="FF0000"/>
                </a:solidFill>
                <a:effectLst/>
              </a:rPr>
              <a:t>DataSource</a:t>
            </a:r>
            <a:r>
              <a:rPr lang="en-US" b="1" dirty="0">
                <a:effectLst/>
              </a:rPr>
              <a:t>: Run-time-data , </a:t>
            </a:r>
            <a:r>
              <a:rPr lang="en-US" dirty="0">
                <a:effectLst/>
              </a:rPr>
              <a:t>Acts as the </a:t>
            </a:r>
            <a:r>
              <a:rPr lang="en-US" b="1" dirty="0">
                <a:effectLst/>
              </a:rPr>
              <a:t>runtime container</a:t>
            </a:r>
            <a:r>
              <a:rPr lang="en-US" dirty="0">
                <a:effectLst/>
              </a:rPr>
              <a:t> that carries the actual data (rows/values) into the report during execution.</a:t>
            </a:r>
          </a:p>
          <a:p>
            <a:endParaRPr lang="en-US" dirty="0">
              <a:effectLst/>
            </a:endParaRPr>
          </a:p>
          <a:p>
            <a:endParaRPr lang="en-US" b="1" dirty="0"/>
          </a:p>
        </p:txBody>
      </p:sp>
    </p:spTree>
    <p:extLst>
      <p:ext uri="{BB962C8B-B14F-4D97-AF65-F5344CB8AC3E}">
        <p14:creationId xmlns:p14="http://schemas.microsoft.com/office/powerpoint/2010/main" val="383647627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E12CF-665B-E422-2D12-486272E06834}"/>
              </a:ext>
            </a:extLst>
          </p:cNvPr>
          <p:cNvSpPr>
            <a:spLocks noGrp="1"/>
          </p:cNvSpPr>
          <p:nvPr>
            <p:ph type="title"/>
          </p:nvPr>
        </p:nvSpPr>
        <p:spPr>
          <a:xfrm>
            <a:off x="913795" y="0"/>
            <a:ext cx="10353762" cy="526774"/>
          </a:xfrm>
        </p:spPr>
        <p:txBody>
          <a:bodyPr>
            <a:noAutofit/>
          </a:bodyPr>
          <a:lstStyle/>
          <a:p>
            <a:r>
              <a:rPr lang="en-US" b="1" dirty="0"/>
              <a:t>Refresh Token</a:t>
            </a:r>
          </a:p>
        </p:txBody>
      </p:sp>
      <p:sp>
        <p:nvSpPr>
          <p:cNvPr id="3" name="Content Placeholder 2">
            <a:extLst>
              <a:ext uri="{FF2B5EF4-FFF2-40B4-BE49-F238E27FC236}">
                <a16:creationId xmlns:a16="http://schemas.microsoft.com/office/drawing/2014/main" id="{328C2FB1-BDB3-B234-69D8-0B9B47F5C38E}"/>
              </a:ext>
            </a:extLst>
          </p:cNvPr>
          <p:cNvSpPr>
            <a:spLocks noGrp="1"/>
          </p:cNvSpPr>
          <p:nvPr>
            <p:ph idx="1"/>
          </p:nvPr>
        </p:nvSpPr>
        <p:spPr>
          <a:xfrm>
            <a:off x="298174" y="526774"/>
            <a:ext cx="11598965" cy="6102626"/>
          </a:xfrm>
        </p:spPr>
        <p:txBody>
          <a:bodyPr/>
          <a:lstStyle/>
          <a:p>
            <a:r>
              <a:rPr lang="en-US" dirty="0"/>
              <a:t>It is sent to the server and if valid the server generate a </a:t>
            </a:r>
            <a:r>
              <a:rPr lang="en-US" b="1" dirty="0">
                <a:solidFill>
                  <a:srgbClr val="FF0000"/>
                </a:solidFill>
              </a:rPr>
              <a:t>new access</a:t>
            </a:r>
            <a:r>
              <a:rPr lang="en-US" dirty="0"/>
              <a:t> token and new </a:t>
            </a:r>
            <a:r>
              <a:rPr lang="en-US" b="1" dirty="0">
                <a:solidFill>
                  <a:srgbClr val="FF0000"/>
                </a:solidFill>
              </a:rPr>
              <a:t>refresh token</a:t>
            </a:r>
          </a:p>
          <a:p>
            <a:endParaRPr lang="en-US" b="1" dirty="0">
              <a:solidFill>
                <a:srgbClr val="FF0000"/>
              </a:solidFill>
            </a:endParaRPr>
          </a:p>
          <a:p>
            <a:endParaRPr lang="en-US" dirty="0"/>
          </a:p>
        </p:txBody>
      </p:sp>
    </p:spTree>
    <p:extLst>
      <p:ext uri="{BB962C8B-B14F-4D97-AF65-F5344CB8AC3E}">
        <p14:creationId xmlns:p14="http://schemas.microsoft.com/office/powerpoint/2010/main" val="2589317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ABD7E-D397-21CC-D6C5-8E3EF430E124}"/>
              </a:ext>
            </a:extLst>
          </p:cNvPr>
          <p:cNvSpPr>
            <a:spLocks noGrp="1"/>
          </p:cNvSpPr>
          <p:nvPr>
            <p:ph type="title"/>
          </p:nvPr>
        </p:nvSpPr>
        <p:spPr>
          <a:xfrm>
            <a:off x="919119" y="0"/>
            <a:ext cx="10353762" cy="666541"/>
          </a:xfrm>
        </p:spPr>
        <p:txBody>
          <a:bodyPr>
            <a:normAutofit fontScale="90000"/>
          </a:bodyPr>
          <a:lstStyle/>
          <a:p>
            <a:r>
              <a:rPr lang="en-US" dirty="0"/>
              <a:t>mutable and immutable datatype</a:t>
            </a:r>
          </a:p>
        </p:txBody>
      </p:sp>
      <p:sp>
        <p:nvSpPr>
          <p:cNvPr id="3" name="Content Placeholder 2">
            <a:extLst>
              <a:ext uri="{FF2B5EF4-FFF2-40B4-BE49-F238E27FC236}">
                <a16:creationId xmlns:a16="http://schemas.microsoft.com/office/drawing/2014/main" id="{1E4D13C2-CEA7-A812-1CF3-EC757CD08DD8}"/>
              </a:ext>
            </a:extLst>
          </p:cNvPr>
          <p:cNvSpPr>
            <a:spLocks noGrp="1"/>
          </p:cNvSpPr>
          <p:nvPr>
            <p:ph idx="1"/>
          </p:nvPr>
        </p:nvSpPr>
        <p:spPr>
          <a:xfrm>
            <a:off x="211015" y="666541"/>
            <a:ext cx="11867104" cy="6035710"/>
          </a:xfrm>
        </p:spPr>
        <p:txBody>
          <a:bodyPr/>
          <a:lstStyle/>
          <a:p>
            <a:r>
              <a:rPr lang="en-US" dirty="0"/>
              <a:t>mutable data-type: </a:t>
            </a:r>
          </a:p>
          <a:p>
            <a:pPr lvl="1"/>
            <a:r>
              <a:rPr lang="en-US" dirty="0"/>
              <a:t>In C#, a mutable data type refers to a data type whose instances can be modified after they are created </a:t>
            </a:r>
          </a:p>
          <a:p>
            <a:r>
              <a:rPr lang="en-US" dirty="0"/>
              <a:t>immutable data types cannot be modified once they are created [once created can not changed] like string</a:t>
            </a:r>
          </a:p>
          <a:p>
            <a:endParaRPr lang="en-US" dirty="0"/>
          </a:p>
          <a:p>
            <a:endParaRPr lang="en-US" dirty="0"/>
          </a:p>
          <a:p>
            <a:endParaRPr lang="en-US" dirty="0"/>
          </a:p>
        </p:txBody>
      </p:sp>
    </p:spTree>
    <p:extLst>
      <p:ext uri="{BB962C8B-B14F-4D97-AF65-F5344CB8AC3E}">
        <p14:creationId xmlns:p14="http://schemas.microsoft.com/office/powerpoint/2010/main" val="1544349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01AA4-29C1-08CA-4461-30F886323213}"/>
              </a:ext>
            </a:extLst>
          </p:cNvPr>
          <p:cNvSpPr>
            <a:spLocks noGrp="1"/>
          </p:cNvSpPr>
          <p:nvPr>
            <p:ph type="title"/>
          </p:nvPr>
        </p:nvSpPr>
        <p:spPr>
          <a:xfrm>
            <a:off x="913795" y="0"/>
            <a:ext cx="10353762" cy="636396"/>
          </a:xfrm>
        </p:spPr>
        <p:txBody>
          <a:bodyPr>
            <a:normAutofit fontScale="90000"/>
          </a:bodyPr>
          <a:lstStyle/>
          <a:p>
            <a:r>
              <a:rPr lang="en-US" dirty="0"/>
              <a:t>anonymous object</a:t>
            </a:r>
          </a:p>
        </p:txBody>
      </p:sp>
      <p:sp>
        <p:nvSpPr>
          <p:cNvPr id="3" name="Content Placeholder 2">
            <a:extLst>
              <a:ext uri="{FF2B5EF4-FFF2-40B4-BE49-F238E27FC236}">
                <a16:creationId xmlns:a16="http://schemas.microsoft.com/office/drawing/2014/main" id="{52BDF8D5-F64C-A1B6-9878-08869B0B8FF1}"/>
              </a:ext>
            </a:extLst>
          </p:cNvPr>
          <p:cNvSpPr>
            <a:spLocks noGrp="1"/>
          </p:cNvSpPr>
          <p:nvPr>
            <p:ph idx="1"/>
          </p:nvPr>
        </p:nvSpPr>
        <p:spPr>
          <a:xfrm>
            <a:off x="231112" y="636395"/>
            <a:ext cx="11756572" cy="6136194"/>
          </a:xfrm>
        </p:spPr>
        <p:txBody>
          <a:bodyPr/>
          <a:lstStyle/>
          <a:p>
            <a:r>
              <a:rPr lang="en-US" dirty="0"/>
              <a:t>Immutable DT</a:t>
            </a:r>
          </a:p>
          <a:p>
            <a:r>
              <a:rPr lang="en-US" dirty="0"/>
              <a:t>it's an object without DT [class]</a:t>
            </a:r>
          </a:p>
          <a:p>
            <a:r>
              <a:rPr lang="en-US" dirty="0"/>
              <a:t>to define anonymous object-&gt; var + new + object initializer</a:t>
            </a:r>
          </a:p>
          <a:p>
            <a:pPr lvl="1"/>
            <a:r>
              <a:rPr lang="en-US" dirty="0"/>
              <a:t>var obj = new {num=5, name="ahmed"};</a:t>
            </a:r>
          </a:p>
          <a:p>
            <a:pPr lvl="1"/>
            <a:r>
              <a:rPr lang="en-US" dirty="0" err="1"/>
              <a:t>obj.num</a:t>
            </a:r>
            <a:r>
              <a:rPr lang="en-US" dirty="0"/>
              <a:t> = 55;  // compile , it’s an immutable DT once you create object from it you can't make any changes on the data</a:t>
            </a:r>
          </a:p>
          <a:p>
            <a:r>
              <a:rPr lang="en-US" dirty="0"/>
              <a:t>var obj1 = new { s.id, </a:t>
            </a:r>
            <a:r>
              <a:rPr lang="en-US" dirty="0" err="1"/>
              <a:t>s.fname</a:t>
            </a:r>
            <a:r>
              <a:rPr lang="en-US" dirty="0"/>
              <a:t> }; // it will make the properties name with id , </a:t>
            </a:r>
            <a:r>
              <a:rPr lang="en-US" dirty="0" err="1"/>
              <a:t>fname</a:t>
            </a:r>
            <a:r>
              <a:rPr lang="en-US" dirty="0"/>
              <a:t> </a:t>
            </a:r>
          </a:p>
          <a:p>
            <a:r>
              <a:rPr lang="en-US" dirty="0"/>
              <a:t>var obj1 = new { s.id++ } 	 // compile: once you make operation on value you must specify a name for property</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613500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67927-28E2-1CD0-8041-55FCC26EC28A}"/>
              </a:ext>
            </a:extLst>
          </p:cNvPr>
          <p:cNvSpPr>
            <a:spLocks noGrp="1"/>
          </p:cNvSpPr>
          <p:nvPr>
            <p:ph type="title"/>
          </p:nvPr>
        </p:nvSpPr>
        <p:spPr>
          <a:xfrm>
            <a:off x="913795" y="0"/>
            <a:ext cx="10353762" cy="492369"/>
          </a:xfrm>
        </p:spPr>
        <p:txBody>
          <a:bodyPr>
            <a:normAutofit fontScale="90000"/>
          </a:bodyPr>
          <a:lstStyle/>
          <a:p>
            <a:r>
              <a:rPr lang="en-US" b="1" dirty="0">
                <a:solidFill>
                  <a:srgbClr val="FF0000"/>
                </a:solidFill>
              </a:rPr>
              <a:t>object-initializer</a:t>
            </a:r>
          </a:p>
        </p:txBody>
      </p:sp>
      <p:sp>
        <p:nvSpPr>
          <p:cNvPr id="3" name="Content Placeholder 2">
            <a:extLst>
              <a:ext uri="{FF2B5EF4-FFF2-40B4-BE49-F238E27FC236}">
                <a16:creationId xmlns:a16="http://schemas.microsoft.com/office/drawing/2014/main" id="{876A1EC8-70F9-A13A-43AC-CFAAEAE1B715}"/>
              </a:ext>
            </a:extLst>
          </p:cNvPr>
          <p:cNvSpPr>
            <a:spLocks noGrp="1"/>
          </p:cNvSpPr>
          <p:nvPr>
            <p:ph idx="1"/>
          </p:nvPr>
        </p:nvSpPr>
        <p:spPr>
          <a:xfrm>
            <a:off x="271304" y="492369"/>
            <a:ext cx="11716379" cy="6209882"/>
          </a:xfrm>
        </p:spPr>
        <p:txBody>
          <a:bodyPr>
            <a:normAutofit fontScale="92500" lnSpcReduction="20000"/>
          </a:bodyPr>
          <a:lstStyle/>
          <a:p>
            <a:r>
              <a:rPr lang="en-US" dirty="0"/>
              <a:t>used when i want to use the property during initializing object</a:t>
            </a:r>
          </a:p>
          <a:p>
            <a:r>
              <a:rPr lang="en-US" dirty="0"/>
              <a:t>it calls constructor first</a:t>
            </a:r>
          </a:p>
          <a:p>
            <a:r>
              <a:rPr lang="en-US" dirty="0"/>
              <a:t>student s = new student { id = 1, name = "</a:t>
            </a:r>
            <a:r>
              <a:rPr lang="en-US" dirty="0" err="1"/>
              <a:t>ali</a:t>
            </a:r>
            <a:r>
              <a:rPr lang="en-US" dirty="0"/>
              <a:t>" };</a:t>
            </a:r>
          </a:p>
          <a:p>
            <a:pPr marL="36900" indent="0">
              <a:buNone/>
            </a:pPr>
            <a:r>
              <a:rPr lang="en-US" dirty="0"/>
              <a:t> class student{</a:t>
            </a:r>
          </a:p>
          <a:p>
            <a:pPr marL="36900" indent="0">
              <a:buNone/>
            </a:pPr>
            <a:r>
              <a:rPr lang="en-US" dirty="0"/>
              <a:t>      public int id { get;  </a:t>
            </a:r>
            <a:r>
              <a:rPr lang="en-US" dirty="0" err="1"/>
              <a:t>init</a:t>
            </a:r>
            <a:r>
              <a:rPr lang="en-US" dirty="0"/>
              <a:t>; } 		// this property can be only set in initialization </a:t>
            </a:r>
          </a:p>
          <a:p>
            <a:pPr marL="36900" indent="0">
              <a:buNone/>
            </a:pPr>
            <a:r>
              <a:rPr lang="en-US" dirty="0"/>
              <a:t>      public string </a:t>
            </a:r>
            <a:r>
              <a:rPr lang="en-US" dirty="0" err="1"/>
              <a:t>fname</a:t>
            </a:r>
            <a:r>
              <a:rPr lang="en-US" dirty="0"/>
              <a:t> { get; </a:t>
            </a:r>
            <a:r>
              <a:rPr lang="en-US" dirty="0" err="1"/>
              <a:t>init</a:t>
            </a:r>
            <a:r>
              <a:rPr lang="en-US" dirty="0"/>
              <a:t>; } // this property can be only set in initialization </a:t>
            </a:r>
          </a:p>
          <a:p>
            <a:pPr marL="36900" indent="0">
              <a:buNone/>
            </a:pPr>
            <a:r>
              <a:rPr lang="en-US" dirty="0"/>
              <a:t>  }</a:t>
            </a:r>
          </a:p>
          <a:p>
            <a:pPr marL="36900" indent="0">
              <a:buNone/>
            </a:pPr>
            <a:r>
              <a:rPr lang="en-US" dirty="0"/>
              <a:t>  student s = new student{ id = 1, </a:t>
            </a:r>
            <a:r>
              <a:rPr lang="en-US" dirty="0" err="1"/>
              <a:t>fname</a:t>
            </a:r>
            <a:r>
              <a:rPr lang="en-US" dirty="0"/>
              <a:t> = "</a:t>
            </a:r>
            <a:r>
              <a:rPr lang="en-US" dirty="0" err="1"/>
              <a:t>ali</a:t>
            </a:r>
            <a:r>
              <a:rPr lang="en-US" dirty="0"/>
              <a:t>" };</a:t>
            </a:r>
          </a:p>
          <a:p>
            <a:pPr marL="36900" indent="0">
              <a:buNone/>
            </a:pPr>
            <a:r>
              <a:rPr lang="en-US" dirty="0"/>
              <a:t>  s.id = 56 // xxx compile error the id of student can only be assigned in object initializer</a:t>
            </a:r>
          </a:p>
          <a:p>
            <a:pPr marL="36900" indent="0">
              <a:buNone/>
            </a:pPr>
            <a:r>
              <a:rPr lang="en-US" dirty="0"/>
              <a:t>- you can force the user to use the object initializer</a:t>
            </a:r>
          </a:p>
          <a:p>
            <a:pPr marL="36900" indent="0">
              <a:buNone/>
            </a:pPr>
            <a:r>
              <a:rPr lang="en-US" dirty="0"/>
              <a:t>  	class student</a:t>
            </a:r>
          </a:p>
          <a:p>
            <a:pPr marL="36900" indent="0">
              <a:buNone/>
            </a:pPr>
            <a:r>
              <a:rPr lang="en-US" dirty="0"/>
              <a:t>  	{      </a:t>
            </a:r>
          </a:p>
          <a:p>
            <a:pPr marL="36900" indent="0">
              <a:buNone/>
            </a:pPr>
            <a:r>
              <a:rPr lang="en-US" dirty="0"/>
              <a:t>      		public required int id { get;  </a:t>
            </a:r>
            <a:r>
              <a:rPr lang="en-US" dirty="0" err="1"/>
              <a:t>init</a:t>
            </a:r>
            <a:r>
              <a:rPr lang="en-US" dirty="0"/>
              <a:t>; } // this property must be used when initializing object</a:t>
            </a:r>
          </a:p>
          <a:p>
            <a:pPr marL="36900" indent="0">
              <a:buNone/>
            </a:pPr>
            <a:r>
              <a:rPr lang="en-US" dirty="0"/>
              <a:t>      		public string </a:t>
            </a:r>
            <a:r>
              <a:rPr lang="en-US" dirty="0" err="1"/>
              <a:t>fname</a:t>
            </a:r>
            <a:r>
              <a:rPr lang="en-US" dirty="0"/>
              <a:t>    { get; </a:t>
            </a:r>
            <a:r>
              <a:rPr lang="en-US" dirty="0" err="1"/>
              <a:t>init</a:t>
            </a:r>
            <a:r>
              <a:rPr lang="en-US" dirty="0"/>
              <a:t>; }</a:t>
            </a:r>
          </a:p>
          <a:p>
            <a:pPr marL="36900" indent="0">
              <a:buNone/>
            </a:pPr>
            <a:r>
              <a:rPr lang="en-US" dirty="0"/>
              <a:t>  	}</a:t>
            </a:r>
          </a:p>
          <a:p>
            <a:pPr marL="36900" indent="0">
              <a:buNone/>
            </a:pPr>
            <a:r>
              <a:rPr lang="en-US" dirty="0"/>
              <a:t>  	student s = new </a:t>
            </a:r>
            <a:r>
              <a:rPr lang="en-US" dirty="0" err="1"/>
              <a:t>sudent</a:t>
            </a:r>
            <a:r>
              <a:rPr lang="en-US" dirty="0"/>
              <a:t>(); // compile</a:t>
            </a:r>
          </a:p>
        </p:txBody>
      </p:sp>
    </p:spTree>
    <p:extLst>
      <p:ext uri="{BB962C8B-B14F-4D97-AF65-F5344CB8AC3E}">
        <p14:creationId xmlns:p14="http://schemas.microsoft.com/office/powerpoint/2010/main" val="2652727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FC1668-3E56-0DEE-AAE9-5EAFD506F535}"/>
              </a:ext>
            </a:extLst>
          </p:cNvPr>
          <p:cNvSpPr>
            <a:spLocks noGrp="1"/>
          </p:cNvSpPr>
          <p:nvPr>
            <p:ph idx="1"/>
          </p:nvPr>
        </p:nvSpPr>
        <p:spPr>
          <a:xfrm>
            <a:off x="919119" y="1455934"/>
            <a:ext cx="10353762" cy="1206879"/>
          </a:xfrm>
        </p:spPr>
        <p:txBody>
          <a:bodyPr>
            <a:normAutofit fontScale="92500" lnSpcReduction="10000"/>
          </a:bodyPr>
          <a:lstStyle/>
          <a:p>
            <a:pPr marL="36900" indent="0" algn="ctr">
              <a:buNone/>
            </a:pPr>
            <a:r>
              <a:rPr lang="en-US" sz="8800" b="1" dirty="0">
                <a:solidFill>
                  <a:srgbClr val="FF0000"/>
                </a:solidFill>
              </a:rPr>
              <a:t>C#</a:t>
            </a:r>
          </a:p>
        </p:txBody>
      </p:sp>
    </p:spTree>
    <p:extLst>
      <p:ext uri="{BB962C8B-B14F-4D97-AF65-F5344CB8AC3E}">
        <p14:creationId xmlns:p14="http://schemas.microsoft.com/office/powerpoint/2010/main" val="1972511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3FF8FB-CB9C-6017-3876-CB6D2C529B19}"/>
              </a:ext>
            </a:extLst>
          </p:cNvPr>
          <p:cNvSpPr>
            <a:spLocks noGrp="1"/>
          </p:cNvSpPr>
          <p:nvPr>
            <p:ph idx="1"/>
          </p:nvPr>
        </p:nvSpPr>
        <p:spPr>
          <a:xfrm>
            <a:off x="919119" y="2620108"/>
            <a:ext cx="10353762" cy="1348992"/>
          </a:xfrm>
        </p:spPr>
        <p:txBody>
          <a:bodyPr>
            <a:normAutofit/>
          </a:bodyPr>
          <a:lstStyle/>
          <a:p>
            <a:pPr marL="36900" indent="0" algn="ctr">
              <a:buNone/>
            </a:pPr>
            <a:r>
              <a:rPr lang="en-US" sz="7200" b="1" dirty="0">
                <a:solidFill>
                  <a:srgbClr val="FFFF00"/>
                </a:solidFill>
              </a:rPr>
              <a:t>Variable</a:t>
            </a:r>
          </a:p>
        </p:txBody>
      </p:sp>
    </p:spTree>
    <p:extLst>
      <p:ext uri="{BB962C8B-B14F-4D97-AF65-F5344CB8AC3E}">
        <p14:creationId xmlns:p14="http://schemas.microsoft.com/office/powerpoint/2010/main" val="541236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8243A-7A51-4063-8FC3-D368A7A22A6D}"/>
              </a:ext>
            </a:extLst>
          </p:cNvPr>
          <p:cNvSpPr>
            <a:spLocks noGrp="1"/>
          </p:cNvSpPr>
          <p:nvPr>
            <p:ph type="title"/>
          </p:nvPr>
        </p:nvSpPr>
        <p:spPr>
          <a:xfrm>
            <a:off x="913795" y="0"/>
            <a:ext cx="10353762" cy="562708"/>
          </a:xfrm>
        </p:spPr>
        <p:txBody>
          <a:bodyPr>
            <a:normAutofit fontScale="90000"/>
          </a:bodyPr>
          <a:lstStyle/>
          <a:p>
            <a:r>
              <a:rPr lang="en-US" dirty="0"/>
              <a:t>Variable</a:t>
            </a:r>
          </a:p>
        </p:txBody>
      </p:sp>
      <p:sp>
        <p:nvSpPr>
          <p:cNvPr id="3" name="Content Placeholder 2">
            <a:extLst>
              <a:ext uri="{FF2B5EF4-FFF2-40B4-BE49-F238E27FC236}">
                <a16:creationId xmlns:a16="http://schemas.microsoft.com/office/drawing/2014/main" id="{1ECC293C-E3E8-9CFC-2B6B-E557FB7203A4}"/>
              </a:ext>
            </a:extLst>
          </p:cNvPr>
          <p:cNvSpPr>
            <a:spLocks noGrp="1"/>
          </p:cNvSpPr>
          <p:nvPr>
            <p:ph idx="1"/>
          </p:nvPr>
        </p:nvSpPr>
        <p:spPr>
          <a:xfrm>
            <a:off x="231112" y="562709"/>
            <a:ext cx="11726426" cy="5627076"/>
          </a:xfrm>
        </p:spPr>
        <p:txBody>
          <a:bodyPr/>
          <a:lstStyle/>
          <a:p>
            <a:r>
              <a:rPr lang="en-US" dirty="0"/>
              <a:t> int x;	</a:t>
            </a:r>
            <a:r>
              <a:rPr lang="en-US" dirty="0" err="1"/>
              <a:t>Console.Write</a:t>
            </a:r>
            <a:r>
              <a:rPr lang="en-US" dirty="0"/>
              <a:t>(x); 	//compile error can't use unassigned variable</a:t>
            </a:r>
          </a:p>
          <a:p>
            <a:r>
              <a:rPr lang="en-US" dirty="0"/>
              <a:t>int x = 521;    // the compiler always read the number on the right-hand side as an integer</a:t>
            </a:r>
          </a:p>
          <a:p>
            <a:r>
              <a:rPr lang="en-US" dirty="0"/>
              <a:t>long x = 521L; // L: it means suffix</a:t>
            </a:r>
          </a:p>
          <a:p>
            <a:r>
              <a:rPr lang="en-US" dirty="0"/>
              <a:t>double x = 521.55;   // the compiler always read the decimal value on the right-hand side as a double</a:t>
            </a:r>
          </a:p>
          <a:p>
            <a:r>
              <a:rPr lang="en-US" dirty="0"/>
              <a:t>double x = 521.55D; // d for double</a:t>
            </a:r>
          </a:p>
          <a:p>
            <a:r>
              <a:rPr lang="en-US" dirty="0"/>
              <a:t>double x = 521.55d;</a:t>
            </a:r>
          </a:p>
          <a:p>
            <a:r>
              <a:rPr lang="en-US" dirty="0"/>
              <a:t>decimal num = 2.6645m  //the compiler will read the decimal value on the right-hand side as decimal </a:t>
            </a:r>
          </a:p>
          <a:p>
            <a:r>
              <a:rPr lang="en-US" dirty="0"/>
              <a:t>decimal num = 2.6645M  // M for money</a:t>
            </a:r>
          </a:p>
          <a:p>
            <a:r>
              <a:rPr lang="en-US" dirty="0"/>
              <a:t>int x = 1_000_000</a:t>
            </a:r>
          </a:p>
          <a:p>
            <a:endParaRPr lang="en-US" dirty="0"/>
          </a:p>
        </p:txBody>
      </p:sp>
    </p:spTree>
    <p:extLst>
      <p:ext uri="{BB962C8B-B14F-4D97-AF65-F5344CB8AC3E}">
        <p14:creationId xmlns:p14="http://schemas.microsoft.com/office/powerpoint/2010/main" val="2228643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8C89-4479-7332-46EB-57DCD98DF86B}"/>
              </a:ext>
            </a:extLst>
          </p:cNvPr>
          <p:cNvSpPr>
            <a:spLocks noGrp="1"/>
          </p:cNvSpPr>
          <p:nvPr>
            <p:ph type="title"/>
          </p:nvPr>
        </p:nvSpPr>
        <p:spPr>
          <a:xfrm>
            <a:off x="913795" y="0"/>
            <a:ext cx="10353762" cy="472273"/>
          </a:xfrm>
        </p:spPr>
        <p:txBody>
          <a:bodyPr>
            <a:normAutofit fontScale="90000"/>
          </a:bodyPr>
          <a:lstStyle/>
          <a:p>
            <a:r>
              <a:rPr lang="en-US" dirty="0"/>
              <a:t>Variable (cont.)</a:t>
            </a:r>
          </a:p>
        </p:txBody>
      </p:sp>
      <p:sp>
        <p:nvSpPr>
          <p:cNvPr id="3" name="Content Placeholder 2">
            <a:extLst>
              <a:ext uri="{FF2B5EF4-FFF2-40B4-BE49-F238E27FC236}">
                <a16:creationId xmlns:a16="http://schemas.microsoft.com/office/drawing/2014/main" id="{F0689ABE-7538-4E59-1F64-392B8B7F3585}"/>
              </a:ext>
            </a:extLst>
          </p:cNvPr>
          <p:cNvSpPr>
            <a:spLocks noGrp="1"/>
          </p:cNvSpPr>
          <p:nvPr>
            <p:ph idx="1"/>
          </p:nvPr>
        </p:nvSpPr>
        <p:spPr>
          <a:xfrm>
            <a:off x="221064" y="472272"/>
            <a:ext cx="11676183" cy="6209882"/>
          </a:xfrm>
        </p:spPr>
        <p:txBody>
          <a:bodyPr>
            <a:normAutofit lnSpcReduction="10000"/>
          </a:bodyPr>
          <a:lstStyle/>
          <a:p>
            <a:pPr>
              <a:spcAft>
                <a:spcPts val="0"/>
              </a:spcAft>
            </a:pPr>
            <a:r>
              <a:rPr lang="en-US" b="1" dirty="0">
                <a:solidFill>
                  <a:srgbClr val="FFFF00"/>
                </a:solidFill>
              </a:rPr>
              <a:t>The reference DT can carry null</a:t>
            </a:r>
          </a:p>
          <a:p>
            <a:pPr>
              <a:spcAft>
                <a:spcPts val="0"/>
              </a:spcAft>
            </a:pPr>
            <a:r>
              <a:rPr lang="en-US" b="1" dirty="0">
                <a:solidFill>
                  <a:srgbClr val="FFFF00"/>
                </a:solidFill>
              </a:rPr>
              <a:t>To make primitive DT carry null</a:t>
            </a:r>
          </a:p>
          <a:p>
            <a:pPr lvl="1">
              <a:spcAft>
                <a:spcPts val="0"/>
              </a:spcAft>
            </a:pPr>
            <a:r>
              <a:rPr lang="en-US" sz="2000" dirty="0"/>
              <a:t>int? x = null;</a:t>
            </a:r>
          </a:p>
          <a:p>
            <a:pPr lvl="1">
              <a:spcAft>
                <a:spcPts val="0"/>
              </a:spcAft>
            </a:pPr>
            <a:r>
              <a:rPr lang="en-US" sz="2000" dirty="0"/>
              <a:t>Nullable&lt;int&gt; x = null;</a:t>
            </a:r>
          </a:p>
          <a:p>
            <a:pPr>
              <a:spcAft>
                <a:spcPts val="0"/>
              </a:spcAft>
            </a:pPr>
            <a:r>
              <a:rPr lang="en-US" b="1" dirty="0">
                <a:solidFill>
                  <a:srgbClr val="FFFF00"/>
                </a:solidFill>
              </a:rPr>
              <a:t>Ternary condition</a:t>
            </a:r>
          </a:p>
          <a:p>
            <a:pPr lvl="1">
              <a:spcAft>
                <a:spcPts val="0"/>
              </a:spcAft>
            </a:pPr>
            <a:r>
              <a:rPr lang="en-US" dirty="0"/>
              <a:t>int x = (5&gt;2) ? 44 : 55;	</a:t>
            </a:r>
          </a:p>
          <a:p>
            <a:pPr lvl="1">
              <a:spcAft>
                <a:spcPts val="0"/>
              </a:spcAft>
            </a:pPr>
            <a:r>
              <a:rPr lang="en-US" dirty="0"/>
              <a:t>Console.WriteLine(x); // x = 44</a:t>
            </a:r>
          </a:p>
          <a:p>
            <a:pPr>
              <a:spcAft>
                <a:spcPts val="0"/>
              </a:spcAft>
            </a:pPr>
            <a:r>
              <a:rPr lang="en-US" b="1" dirty="0">
                <a:solidFill>
                  <a:srgbClr val="FFFF00"/>
                </a:solidFill>
              </a:rPr>
              <a:t>null coalescing operator</a:t>
            </a:r>
          </a:p>
          <a:p>
            <a:pPr lvl="1">
              <a:spcAft>
                <a:spcPts val="0"/>
              </a:spcAft>
            </a:pPr>
            <a:r>
              <a:rPr lang="en-US" sz="2000" dirty="0"/>
              <a:t>int? x = null;</a:t>
            </a:r>
          </a:p>
          <a:p>
            <a:pPr lvl="1">
              <a:spcAft>
                <a:spcPts val="0"/>
              </a:spcAft>
            </a:pPr>
            <a:r>
              <a:rPr lang="en-US" sz="2000" dirty="0"/>
              <a:t>int y = x ?? 100;  if x equal null 100 will be returned</a:t>
            </a:r>
          </a:p>
          <a:p>
            <a:pPr lvl="1">
              <a:spcAft>
                <a:spcPts val="0"/>
              </a:spcAft>
            </a:pPr>
            <a:r>
              <a:rPr lang="es-ES" sz="2000" dirty="0"/>
              <a:t>Console.WriteLine(y); // y = 100</a:t>
            </a:r>
            <a:endParaRPr lang="en-US" sz="2000" dirty="0"/>
          </a:p>
          <a:p>
            <a:pPr>
              <a:spcAft>
                <a:spcPts val="0"/>
              </a:spcAft>
            </a:pPr>
            <a:r>
              <a:rPr lang="en-US" b="1" dirty="0">
                <a:solidFill>
                  <a:srgbClr val="FFFF00"/>
                </a:solidFill>
              </a:rPr>
              <a:t>null coalescing assign operator (??) </a:t>
            </a:r>
          </a:p>
          <a:p>
            <a:pPr lvl="1">
              <a:spcAft>
                <a:spcPts val="0"/>
              </a:spcAft>
            </a:pPr>
            <a:r>
              <a:rPr lang="en-US" dirty="0"/>
              <a:t>used to provide a default value when the expression on its left side evaluates to null</a:t>
            </a:r>
          </a:p>
          <a:p>
            <a:pPr lvl="1">
              <a:spcAft>
                <a:spcPts val="0"/>
              </a:spcAft>
            </a:pPr>
            <a:r>
              <a:rPr lang="en-US" dirty="0"/>
              <a:t>txt??="ahmed"  // if text==null =&gt; text="</a:t>
            </a:r>
            <a:r>
              <a:rPr lang="en-US" dirty="0" err="1"/>
              <a:t>ahmed</a:t>
            </a:r>
            <a:r>
              <a:rPr lang="en-US" dirty="0"/>
              <a:t>”</a:t>
            </a:r>
          </a:p>
          <a:p>
            <a:pPr>
              <a:spcAft>
                <a:spcPts val="0"/>
              </a:spcAft>
            </a:pPr>
            <a:r>
              <a:rPr lang="en-US" b="1" dirty="0">
                <a:solidFill>
                  <a:srgbClr val="FFFF00"/>
                </a:solidFill>
              </a:rPr>
              <a:t>null conditional operator</a:t>
            </a:r>
          </a:p>
          <a:p>
            <a:pPr lvl="1">
              <a:spcAft>
                <a:spcPts val="0"/>
              </a:spcAft>
            </a:pPr>
            <a:r>
              <a:rPr lang="en-US" dirty="0"/>
              <a:t>string name = person?.Name  // if person is null returns null. If person is not null, it returns the value of Name</a:t>
            </a:r>
          </a:p>
          <a:p>
            <a:pPr lvl="1">
              <a:spcAft>
                <a:spcPts val="0"/>
              </a:spcAft>
            </a:pPr>
            <a:r>
              <a:rPr lang="en-US" dirty="0"/>
              <a:t>arr?.Length;   // if array is not null retrieve its length</a:t>
            </a:r>
          </a:p>
          <a:p>
            <a:pPr lvl="1">
              <a:spcAft>
                <a:spcPts val="0"/>
              </a:spcAft>
            </a:pPr>
            <a:r>
              <a:rPr lang="en-US" dirty="0"/>
              <a:t>arr?[1]</a:t>
            </a:r>
          </a:p>
        </p:txBody>
      </p:sp>
    </p:spTree>
    <p:extLst>
      <p:ext uri="{BB962C8B-B14F-4D97-AF65-F5344CB8AC3E}">
        <p14:creationId xmlns:p14="http://schemas.microsoft.com/office/powerpoint/2010/main" val="3300306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E5C49-6B76-A549-B0A1-45381184E75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F7D076-75F8-7ED8-0CC5-C84EC6B055B5}"/>
              </a:ext>
            </a:extLst>
          </p:cNvPr>
          <p:cNvSpPr>
            <a:spLocks noGrp="1"/>
          </p:cNvSpPr>
          <p:nvPr>
            <p:ph idx="1"/>
          </p:nvPr>
        </p:nvSpPr>
        <p:spPr>
          <a:xfrm>
            <a:off x="919119" y="2003899"/>
            <a:ext cx="10353762" cy="1624517"/>
          </a:xfrm>
        </p:spPr>
        <p:txBody>
          <a:bodyPr>
            <a:normAutofit/>
          </a:bodyPr>
          <a:lstStyle/>
          <a:p>
            <a:pPr marL="36900" indent="0" algn="ctr">
              <a:buNone/>
            </a:pPr>
            <a:r>
              <a:rPr lang="en-US" sz="9600" b="1" dirty="0">
                <a:solidFill>
                  <a:srgbClr val="FF0000"/>
                </a:solidFill>
              </a:rPr>
              <a:t>IS , AS</a:t>
            </a:r>
          </a:p>
        </p:txBody>
      </p:sp>
    </p:spTree>
    <p:extLst>
      <p:ext uri="{BB962C8B-B14F-4D97-AF65-F5344CB8AC3E}">
        <p14:creationId xmlns:p14="http://schemas.microsoft.com/office/powerpoint/2010/main" val="1398639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02C1A-B4E3-52D1-942E-22068A238952}"/>
              </a:ext>
            </a:extLst>
          </p:cNvPr>
          <p:cNvSpPr>
            <a:spLocks noGrp="1"/>
          </p:cNvSpPr>
          <p:nvPr>
            <p:ph type="title"/>
          </p:nvPr>
        </p:nvSpPr>
        <p:spPr>
          <a:xfrm>
            <a:off x="919119" y="0"/>
            <a:ext cx="10353762" cy="586409"/>
          </a:xfrm>
        </p:spPr>
        <p:txBody>
          <a:bodyPr>
            <a:normAutofit fontScale="90000"/>
          </a:bodyPr>
          <a:lstStyle/>
          <a:p>
            <a:r>
              <a:rPr lang="en-US" dirty="0"/>
              <a:t>IS</a:t>
            </a:r>
          </a:p>
        </p:txBody>
      </p:sp>
      <p:pic>
        <p:nvPicPr>
          <p:cNvPr id="5" name="Content Placeholder 4">
            <a:extLst>
              <a:ext uri="{FF2B5EF4-FFF2-40B4-BE49-F238E27FC236}">
                <a16:creationId xmlns:a16="http://schemas.microsoft.com/office/drawing/2014/main" id="{E4F2489F-8796-0A0B-718E-1FF04C0492B0}"/>
              </a:ext>
            </a:extLst>
          </p:cNvPr>
          <p:cNvPicPr>
            <a:picLocks noGrp="1" noChangeAspect="1"/>
          </p:cNvPicPr>
          <p:nvPr>
            <p:ph idx="1"/>
          </p:nvPr>
        </p:nvPicPr>
        <p:blipFill>
          <a:blip r:embed="rId2"/>
          <a:stretch>
            <a:fillRect/>
          </a:stretch>
        </p:blipFill>
        <p:spPr>
          <a:xfrm>
            <a:off x="44910" y="498805"/>
            <a:ext cx="3185490" cy="2732475"/>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C7E06085-4167-BC44-1D8F-1773121C2A2B}"/>
              </a:ext>
            </a:extLst>
          </p:cNvPr>
          <p:cNvPicPr>
            <a:picLocks noChangeAspect="1"/>
          </p:cNvPicPr>
          <p:nvPr/>
        </p:nvPicPr>
        <p:blipFill>
          <a:blip r:embed="rId3"/>
          <a:stretch>
            <a:fillRect/>
          </a:stretch>
        </p:blipFill>
        <p:spPr>
          <a:xfrm>
            <a:off x="3244663" y="510991"/>
            <a:ext cx="3185490" cy="2644871"/>
          </a:xfrm>
          <a:prstGeom prst="rect">
            <a:avLst/>
          </a:prstGeom>
        </p:spPr>
      </p:pic>
      <p:pic>
        <p:nvPicPr>
          <p:cNvPr id="9" name="Picture 8">
            <a:extLst>
              <a:ext uri="{FF2B5EF4-FFF2-40B4-BE49-F238E27FC236}">
                <a16:creationId xmlns:a16="http://schemas.microsoft.com/office/drawing/2014/main" id="{EA548687-73DB-234D-AEE7-B88B844F66CE}"/>
              </a:ext>
            </a:extLst>
          </p:cNvPr>
          <p:cNvPicPr>
            <a:picLocks noChangeAspect="1"/>
          </p:cNvPicPr>
          <p:nvPr/>
        </p:nvPicPr>
        <p:blipFill>
          <a:blip r:embed="rId4"/>
          <a:stretch>
            <a:fillRect/>
          </a:stretch>
        </p:blipFill>
        <p:spPr>
          <a:xfrm>
            <a:off x="7304362" y="510991"/>
            <a:ext cx="3664764" cy="2572930"/>
          </a:xfrm>
          <a:prstGeom prst="rect">
            <a:avLst/>
          </a:prstGeom>
        </p:spPr>
      </p:pic>
      <p:pic>
        <p:nvPicPr>
          <p:cNvPr id="11" name="Picture 10">
            <a:extLst>
              <a:ext uri="{FF2B5EF4-FFF2-40B4-BE49-F238E27FC236}">
                <a16:creationId xmlns:a16="http://schemas.microsoft.com/office/drawing/2014/main" id="{5EF6B0BE-38D4-5D84-13B5-743F89ACE523}"/>
              </a:ext>
            </a:extLst>
          </p:cNvPr>
          <p:cNvPicPr>
            <a:picLocks noChangeAspect="1"/>
          </p:cNvPicPr>
          <p:nvPr/>
        </p:nvPicPr>
        <p:blipFill>
          <a:blip r:embed="rId5"/>
          <a:stretch>
            <a:fillRect/>
          </a:stretch>
        </p:blipFill>
        <p:spPr>
          <a:xfrm>
            <a:off x="69574" y="3702138"/>
            <a:ext cx="3700100" cy="2420366"/>
          </a:xfrm>
          <a:prstGeom prst="rect">
            <a:avLst/>
          </a:prstGeom>
        </p:spPr>
      </p:pic>
      <p:pic>
        <p:nvPicPr>
          <p:cNvPr id="13" name="Picture 12">
            <a:extLst>
              <a:ext uri="{FF2B5EF4-FFF2-40B4-BE49-F238E27FC236}">
                <a16:creationId xmlns:a16="http://schemas.microsoft.com/office/drawing/2014/main" id="{B9C697EB-FB93-C97B-5833-9833675FA113}"/>
              </a:ext>
            </a:extLst>
          </p:cNvPr>
          <p:cNvPicPr>
            <a:picLocks noChangeAspect="1"/>
          </p:cNvPicPr>
          <p:nvPr/>
        </p:nvPicPr>
        <p:blipFill>
          <a:blip r:embed="rId6"/>
          <a:stretch>
            <a:fillRect/>
          </a:stretch>
        </p:blipFill>
        <p:spPr>
          <a:xfrm>
            <a:off x="3894765" y="3231280"/>
            <a:ext cx="2795462" cy="3555827"/>
          </a:xfrm>
          <a:prstGeom prst="rect">
            <a:avLst/>
          </a:prstGeom>
        </p:spPr>
      </p:pic>
      <p:pic>
        <p:nvPicPr>
          <p:cNvPr id="17" name="Picture 16">
            <a:extLst>
              <a:ext uri="{FF2B5EF4-FFF2-40B4-BE49-F238E27FC236}">
                <a16:creationId xmlns:a16="http://schemas.microsoft.com/office/drawing/2014/main" id="{8C36A12F-EB0C-484F-B212-43CEEB73CE90}"/>
              </a:ext>
            </a:extLst>
          </p:cNvPr>
          <p:cNvPicPr>
            <a:picLocks noChangeAspect="1"/>
          </p:cNvPicPr>
          <p:nvPr/>
        </p:nvPicPr>
        <p:blipFill>
          <a:blip r:embed="rId7"/>
          <a:stretch>
            <a:fillRect/>
          </a:stretch>
        </p:blipFill>
        <p:spPr>
          <a:xfrm>
            <a:off x="6774773" y="4654989"/>
            <a:ext cx="5347653" cy="2132118"/>
          </a:xfrm>
          <a:prstGeom prst="rect">
            <a:avLst/>
          </a:prstGeom>
        </p:spPr>
      </p:pic>
      <p:pic>
        <p:nvPicPr>
          <p:cNvPr id="19" name="Picture 18">
            <a:extLst>
              <a:ext uri="{FF2B5EF4-FFF2-40B4-BE49-F238E27FC236}">
                <a16:creationId xmlns:a16="http://schemas.microsoft.com/office/drawing/2014/main" id="{2CE9BE54-076F-7C5B-FED2-0BC680EA0D91}"/>
              </a:ext>
            </a:extLst>
          </p:cNvPr>
          <p:cNvPicPr>
            <a:picLocks noChangeAspect="1"/>
          </p:cNvPicPr>
          <p:nvPr/>
        </p:nvPicPr>
        <p:blipFill>
          <a:blip r:embed="rId8"/>
          <a:stretch>
            <a:fillRect/>
          </a:stretch>
        </p:blipFill>
        <p:spPr>
          <a:xfrm>
            <a:off x="7500329" y="3285757"/>
            <a:ext cx="4210050" cy="1276350"/>
          </a:xfrm>
          <a:prstGeom prst="rect">
            <a:avLst/>
          </a:prstGeom>
        </p:spPr>
      </p:pic>
    </p:spTree>
    <p:extLst>
      <p:ext uri="{BB962C8B-B14F-4D97-AF65-F5344CB8AC3E}">
        <p14:creationId xmlns:p14="http://schemas.microsoft.com/office/powerpoint/2010/main" val="3113619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67848-A209-CA7E-CA3C-778D8692470E}"/>
              </a:ext>
            </a:extLst>
          </p:cNvPr>
          <p:cNvSpPr>
            <a:spLocks noGrp="1"/>
          </p:cNvSpPr>
          <p:nvPr>
            <p:ph type="title"/>
          </p:nvPr>
        </p:nvSpPr>
        <p:spPr>
          <a:xfrm>
            <a:off x="913795" y="0"/>
            <a:ext cx="10353762" cy="566530"/>
          </a:xfrm>
        </p:spPr>
        <p:txBody>
          <a:bodyPr>
            <a:normAutofit fontScale="90000"/>
          </a:bodyPr>
          <a:lstStyle/>
          <a:p>
            <a:r>
              <a:rPr lang="en-US" b="1" dirty="0"/>
              <a:t>AS</a:t>
            </a:r>
          </a:p>
        </p:txBody>
      </p:sp>
      <p:sp>
        <p:nvSpPr>
          <p:cNvPr id="3" name="Content Placeholder 2">
            <a:extLst>
              <a:ext uri="{FF2B5EF4-FFF2-40B4-BE49-F238E27FC236}">
                <a16:creationId xmlns:a16="http://schemas.microsoft.com/office/drawing/2014/main" id="{348807A6-485A-02DE-4921-EDC0484C9F3B}"/>
              </a:ext>
            </a:extLst>
          </p:cNvPr>
          <p:cNvSpPr>
            <a:spLocks noGrp="1"/>
          </p:cNvSpPr>
          <p:nvPr>
            <p:ph idx="1"/>
          </p:nvPr>
        </p:nvSpPr>
        <p:spPr>
          <a:xfrm>
            <a:off x="109330" y="566530"/>
            <a:ext cx="11569147" cy="5903843"/>
          </a:xfrm>
        </p:spPr>
        <p:txBody>
          <a:bodyPr/>
          <a:lstStyle/>
          <a:p>
            <a:r>
              <a:rPr lang="en-US" dirty="0"/>
              <a:t>works only with: Reference types, Nullable value types</a:t>
            </a:r>
          </a:p>
          <a:p>
            <a:r>
              <a:rPr lang="en-US" dirty="0"/>
              <a:t>It try to cast if fail returns null</a:t>
            </a:r>
          </a:p>
          <a:p>
            <a:endParaRPr lang="en-US" dirty="0"/>
          </a:p>
        </p:txBody>
      </p:sp>
      <p:pic>
        <p:nvPicPr>
          <p:cNvPr id="5" name="Picture 4">
            <a:extLst>
              <a:ext uri="{FF2B5EF4-FFF2-40B4-BE49-F238E27FC236}">
                <a16:creationId xmlns:a16="http://schemas.microsoft.com/office/drawing/2014/main" id="{61B92FF7-4E07-36B1-F47A-7EF88C35F29C}"/>
              </a:ext>
            </a:extLst>
          </p:cNvPr>
          <p:cNvPicPr>
            <a:picLocks noChangeAspect="1"/>
          </p:cNvPicPr>
          <p:nvPr/>
        </p:nvPicPr>
        <p:blipFill>
          <a:blip r:embed="rId2"/>
          <a:stretch>
            <a:fillRect/>
          </a:stretch>
        </p:blipFill>
        <p:spPr>
          <a:xfrm>
            <a:off x="263178" y="1483210"/>
            <a:ext cx="4238625" cy="819150"/>
          </a:xfrm>
          <a:prstGeom prst="rect">
            <a:avLst/>
          </a:prstGeom>
        </p:spPr>
      </p:pic>
      <p:pic>
        <p:nvPicPr>
          <p:cNvPr id="7" name="Picture 6">
            <a:extLst>
              <a:ext uri="{FF2B5EF4-FFF2-40B4-BE49-F238E27FC236}">
                <a16:creationId xmlns:a16="http://schemas.microsoft.com/office/drawing/2014/main" id="{4DEFE866-D433-EF6E-3D1F-123613947E67}"/>
              </a:ext>
            </a:extLst>
          </p:cNvPr>
          <p:cNvPicPr>
            <a:picLocks noChangeAspect="1"/>
          </p:cNvPicPr>
          <p:nvPr/>
        </p:nvPicPr>
        <p:blipFill>
          <a:blip r:embed="rId3"/>
          <a:stretch>
            <a:fillRect/>
          </a:stretch>
        </p:blipFill>
        <p:spPr>
          <a:xfrm>
            <a:off x="4611133" y="945899"/>
            <a:ext cx="2880950" cy="1498094"/>
          </a:xfrm>
          <a:prstGeom prst="rect">
            <a:avLst/>
          </a:prstGeom>
        </p:spPr>
      </p:pic>
      <p:pic>
        <p:nvPicPr>
          <p:cNvPr id="9" name="Picture 8">
            <a:extLst>
              <a:ext uri="{FF2B5EF4-FFF2-40B4-BE49-F238E27FC236}">
                <a16:creationId xmlns:a16="http://schemas.microsoft.com/office/drawing/2014/main" id="{DD4FDAD2-04D7-ECAD-BD50-3B685017A617}"/>
              </a:ext>
            </a:extLst>
          </p:cNvPr>
          <p:cNvPicPr>
            <a:picLocks noChangeAspect="1"/>
          </p:cNvPicPr>
          <p:nvPr/>
        </p:nvPicPr>
        <p:blipFill>
          <a:blip r:embed="rId4"/>
          <a:stretch>
            <a:fillRect/>
          </a:stretch>
        </p:blipFill>
        <p:spPr>
          <a:xfrm>
            <a:off x="0" y="2595564"/>
            <a:ext cx="4991100" cy="2571750"/>
          </a:xfrm>
          <a:prstGeom prst="rect">
            <a:avLst/>
          </a:prstGeom>
        </p:spPr>
      </p:pic>
      <p:pic>
        <p:nvPicPr>
          <p:cNvPr id="11" name="Picture 10">
            <a:extLst>
              <a:ext uri="{FF2B5EF4-FFF2-40B4-BE49-F238E27FC236}">
                <a16:creationId xmlns:a16="http://schemas.microsoft.com/office/drawing/2014/main" id="{CAB07C30-CFBE-4914-00B7-AAD3A302DBF9}"/>
              </a:ext>
            </a:extLst>
          </p:cNvPr>
          <p:cNvPicPr>
            <a:picLocks noChangeAspect="1"/>
          </p:cNvPicPr>
          <p:nvPr/>
        </p:nvPicPr>
        <p:blipFill>
          <a:blip r:embed="rId5"/>
          <a:stretch>
            <a:fillRect/>
          </a:stretch>
        </p:blipFill>
        <p:spPr>
          <a:xfrm>
            <a:off x="5130246" y="2519776"/>
            <a:ext cx="3067050" cy="4124325"/>
          </a:xfrm>
          <a:prstGeom prst="rect">
            <a:avLst/>
          </a:prstGeom>
        </p:spPr>
      </p:pic>
      <p:pic>
        <p:nvPicPr>
          <p:cNvPr id="13" name="Picture 12">
            <a:extLst>
              <a:ext uri="{FF2B5EF4-FFF2-40B4-BE49-F238E27FC236}">
                <a16:creationId xmlns:a16="http://schemas.microsoft.com/office/drawing/2014/main" id="{B99AB495-3555-B042-5E0E-E686E8F2BB10}"/>
              </a:ext>
            </a:extLst>
          </p:cNvPr>
          <p:cNvPicPr>
            <a:picLocks noChangeAspect="1"/>
          </p:cNvPicPr>
          <p:nvPr/>
        </p:nvPicPr>
        <p:blipFill>
          <a:blip r:embed="rId6"/>
          <a:stretch>
            <a:fillRect/>
          </a:stretch>
        </p:blipFill>
        <p:spPr>
          <a:xfrm>
            <a:off x="8291867" y="410198"/>
            <a:ext cx="3440297" cy="2980496"/>
          </a:xfrm>
          <a:prstGeom prst="rect">
            <a:avLst/>
          </a:prstGeom>
        </p:spPr>
      </p:pic>
      <p:pic>
        <p:nvPicPr>
          <p:cNvPr id="15" name="Picture 14">
            <a:extLst>
              <a:ext uri="{FF2B5EF4-FFF2-40B4-BE49-F238E27FC236}">
                <a16:creationId xmlns:a16="http://schemas.microsoft.com/office/drawing/2014/main" id="{9A7DA9F3-79BD-6405-7685-84FA523F881B}"/>
              </a:ext>
            </a:extLst>
          </p:cNvPr>
          <p:cNvPicPr>
            <a:picLocks noChangeAspect="1"/>
          </p:cNvPicPr>
          <p:nvPr/>
        </p:nvPicPr>
        <p:blipFill>
          <a:blip r:embed="rId7"/>
          <a:stretch>
            <a:fillRect/>
          </a:stretch>
        </p:blipFill>
        <p:spPr>
          <a:xfrm>
            <a:off x="8336442" y="3431083"/>
            <a:ext cx="3067050" cy="3426917"/>
          </a:xfrm>
          <a:prstGeom prst="rect">
            <a:avLst/>
          </a:prstGeom>
        </p:spPr>
      </p:pic>
    </p:spTree>
    <p:extLst>
      <p:ext uri="{BB962C8B-B14F-4D97-AF65-F5344CB8AC3E}">
        <p14:creationId xmlns:p14="http://schemas.microsoft.com/office/powerpoint/2010/main" val="2599321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195E1-2C7A-B63A-A2AE-3B3A6EFE043B}"/>
              </a:ext>
            </a:extLst>
          </p:cNvPr>
          <p:cNvSpPr>
            <a:spLocks noGrp="1"/>
          </p:cNvSpPr>
          <p:nvPr>
            <p:ph type="title"/>
          </p:nvPr>
        </p:nvSpPr>
        <p:spPr>
          <a:xfrm>
            <a:off x="913795" y="0"/>
            <a:ext cx="10353762" cy="655983"/>
          </a:xfrm>
        </p:spPr>
        <p:txBody>
          <a:bodyPr>
            <a:normAutofit fontScale="90000"/>
          </a:bodyPr>
          <a:lstStyle/>
          <a:p>
            <a:r>
              <a:rPr lang="en-US" dirty="0"/>
              <a:t>AS [Cont.]</a:t>
            </a:r>
          </a:p>
        </p:txBody>
      </p:sp>
      <p:pic>
        <p:nvPicPr>
          <p:cNvPr id="5" name="Content Placeholder 4">
            <a:extLst>
              <a:ext uri="{FF2B5EF4-FFF2-40B4-BE49-F238E27FC236}">
                <a16:creationId xmlns:a16="http://schemas.microsoft.com/office/drawing/2014/main" id="{8CEC7280-BFB9-3E55-195A-A216762EADAA}"/>
              </a:ext>
            </a:extLst>
          </p:cNvPr>
          <p:cNvPicPr>
            <a:picLocks noGrp="1" noChangeAspect="1"/>
          </p:cNvPicPr>
          <p:nvPr>
            <p:ph idx="1"/>
          </p:nvPr>
        </p:nvPicPr>
        <p:blipFill>
          <a:blip r:embed="rId2"/>
          <a:stretch>
            <a:fillRect/>
          </a:stretch>
        </p:blipFill>
        <p:spPr>
          <a:xfrm>
            <a:off x="162925" y="655983"/>
            <a:ext cx="3848100" cy="3457575"/>
          </a:xfrm>
          <a:prstGeom prst="rect">
            <a:avLst/>
          </a:prstGeom>
          <a:effectLst>
            <a:outerShdw blurRad="25400" dir="17880000">
              <a:srgbClr val="000000">
                <a:alpha val="46000"/>
              </a:srgbClr>
            </a:outerShdw>
          </a:effectLst>
        </p:spPr>
      </p:pic>
      <p:pic>
        <p:nvPicPr>
          <p:cNvPr id="7" name="Picture 6">
            <a:extLst>
              <a:ext uri="{FF2B5EF4-FFF2-40B4-BE49-F238E27FC236}">
                <a16:creationId xmlns:a16="http://schemas.microsoft.com/office/drawing/2014/main" id="{7E220C99-95FD-827A-10C5-54109F578B36}"/>
              </a:ext>
            </a:extLst>
          </p:cNvPr>
          <p:cNvPicPr>
            <a:picLocks noChangeAspect="1"/>
          </p:cNvPicPr>
          <p:nvPr/>
        </p:nvPicPr>
        <p:blipFill>
          <a:blip r:embed="rId3"/>
          <a:stretch>
            <a:fillRect/>
          </a:stretch>
        </p:blipFill>
        <p:spPr>
          <a:xfrm>
            <a:off x="4369077" y="655983"/>
            <a:ext cx="5600700" cy="3114675"/>
          </a:xfrm>
          <a:prstGeom prst="rect">
            <a:avLst/>
          </a:prstGeom>
        </p:spPr>
      </p:pic>
      <p:pic>
        <p:nvPicPr>
          <p:cNvPr id="9" name="Picture 8">
            <a:extLst>
              <a:ext uri="{FF2B5EF4-FFF2-40B4-BE49-F238E27FC236}">
                <a16:creationId xmlns:a16="http://schemas.microsoft.com/office/drawing/2014/main" id="{276F513B-5C62-F9FE-1AC8-7B268EBA7CFB}"/>
              </a:ext>
            </a:extLst>
          </p:cNvPr>
          <p:cNvPicPr>
            <a:picLocks noChangeAspect="1"/>
          </p:cNvPicPr>
          <p:nvPr/>
        </p:nvPicPr>
        <p:blipFill>
          <a:blip r:embed="rId4"/>
          <a:stretch>
            <a:fillRect/>
          </a:stretch>
        </p:blipFill>
        <p:spPr>
          <a:xfrm>
            <a:off x="162925" y="4230549"/>
            <a:ext cx="6334125" cy="2352675"/>
          </a:xfrm>
          <a:prstGeom prst="rect">
            <a:avLst/>
          </a:prstGeom>
        </p:spPr>
      </p:pic>
    </p:spTree>
    <p:extLst>
      <p:ext uri="{BB962C8B-B14F-4D97-AF65-F5344CB8AC3E}">
        <p14:creationId xmlns:p14="http://schemas.microsoft.com/office/powerpoint/2010/main" val="3186028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CD991C-9E00-581A-BA3C-64C9D2216A24}"/>
              </a:ext>
            </a:extLst>
          </p:cNvPr>
          <p:cNvSpPr>
            <a:spLocks noGrp="1"/>
          </p:cNvSpPr>
          <p:nvPr>
            <p:ph idx="1"/>
          </p:nvPr>
        </p:nvSpPr>
        <p:spPr>
          <a:xfrm>
            <a:off x="919119" y="2003899"/>
            <a:ext cx="10353762" cy="1624517"/>
          </a:xfrm>
        </p:spPr>
        <p:txBody>
          <a:bodyPr>
            <a:normAutofit/>
          </a:bodyPr>
          <a:lstStyle/>
          <a:p>
            <a:pPr marL="36900" indent="0" algn="ctr">
              <a:buNone/>
            </a:pPr>
            <a:r>
              <a:rPr lang="en-US" sz="9600" b="1" dirty="0">
                <a:solidFill>
                  <a:srgbClr val="FF0000"/>
                </a:solidFill>
              </a:rPr>
              <a:t>Parameters</a:t>
            </a:r>
          </a:p>
        </p:txBody>
      </p:sp>
    </p:spTree>
    <p:extLst>
      <p:ext uri="{BB962C8B-B14F-4D97-AF65-F5344CB8AC3E}">
        <p14:creationId xmlns:p14="http://schemas.microsoft.com/office/powerpoint/2010/main" val="1949998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4D04B-8982-3A13-7FE1-951E27D729BD}"/>
              </a:ext>
            </a:extLst>
          </p:cNvPr>
          <p:cNvSpPr>
            <a:spLocks noGrp="1"/>
          </p:cNvSpPr>
          <p:nvPr>
            <p:ph type="title"/>
          </p:nvPr>
        </p:nvSpPr>
        <p:spPr>
          <a:xfrm>
            <a:off x="913795" y="96350"/>
            <a:ext cx="10353762" cy="642952"/>
          </a:xfrm>
        </p:spPr>
        <p:txBody>
          <a:bodyPr>
            <a:normAutofit fontScale="90000"/>
          </a:bodyPr>
          <a:lstStyle/>
          <a:p>
            <a:r>
              <a:rPr lang="en-US" dirty="0"/>
              <a:t>Ref parameter </a:t>
            </a:r>
          </a:p>
        </p:txBody>
      </p:sp>
      <p:sp>
        <p:nvSpPr>
          <p:cNvPr id="3" name="Content Placeholder 2">
            <a:extLst>
              <a:ext uri="{FF2B5EF4-FFF2-40B4-BE49-F238E27FC236}">
                <a16:creationId xmlns:a16="http://schemas.microsoft.com/office/drawing/2014/main" id="{3A9AD189-8403-0D02-CC74-D98F2CB96F55}"/>
              </a:ext>
            </a:extLst>
          </p:cNvPr>
          <p:cNvSpPr>
            <a:spLocks noGrp="1"/>
          </p:cNvSpPr>
          <p:nvPr>
            <p:ph idx="1"/>
          </p:nvPr>
        </p:nvSpPr>
        <p:spPr>
          <a:xfrm>
            <a:off x="418289" y="739302"/>
            <a:ext cx="11381362" cy="6022348"/>
          </a:xfrm>
        </p:spPr>
        <p:txBody>
          <a:bodyPr>
            <a:normAutofit/>
          </a:bodyPr>
          <a:lstStyle/>
          <a:p>
            <a:r>
              <a:rPr lang="en-US" dirty="0"/>
              <a:t>ref parameter can not have a default value</a:t>
            </a:r>
          </a:p>
          <a:p>
            <a:r>
              <a:rPr lang="en-US" altLang="en-US" dirty="0"/>
              <a:t>ref parameters do not need to be the last parameters in a method </a:t>
            </a:r>
            <a:endParaRPr lang="en-US" dirty="0"/>
          </a:p>
          <a:p>
            <a:r>
              <a:rPr lang="en-US" dirty="0"/>
              <a:t>The variable passed as a ref argument must be initialized before it is passed to the method</a:t>
            </a:r>
          </a:p>
          <a:p>
            <a:pPr marL="36900" indent="0">
              <a:spcBef>
                <a:spcPts val="0"/>
              </a:spcBef>
              <a:spcAft>
                <a:spcPts val="0"/>
              </a:spcAft>
              <a:buNone/>
            </a:pPr>
            <a:r>
              <a:rPr lang="en-US" b="1" dirty="0"/>
              <a:t>static int operation(int x, int y ,  </a:t>
            </a:r>
            <a:r>
              <a:rPr lang="en-US" b="1" dirty="0">
                <a:solidFill>
                  <a:srgbClr val="00B0F0"/>
                </a:solidFill>
              </a:rPr>
              <a:t>ref</a:t>
            </a:r>
            <a:r>
              <a:rPr lang="en-US" b="1" dirty="0"/>
              <a:t> int sum) {</a:t>
            </a:r>
          </a:p>
          <a:p>
            <a:pPr marL="36900" indent="0">
              <a:spcBef>
                <a:spcPts val="0"/>
              </a:spcBef>
              <a:spcAft>
                <a:spcPts val="0"/>
              </a:spcAft>
              <a:buNone/>
            </a:pPr>
            <a:r>
              <a:rPr lang="en-US" b="1" dirty="0"/>
              <a:t>            sum = x + y;</a:t>
            </a:r>
          </a:p>
          <a:p>
            <a:pPr marL="36900" indent="0">
              <a:spcBef>
                <a:spcPts val="0"/>
              </a:spcBef>
              <a:spcAft>
                <a:spcPts val="0"/>
              </a:spcAft>
              <a:buNone/>
            </a:pPr>
            <a:r>
              <a:rPr lang="en-US" b="1" dirty="0"/>
              <a:t>            return x - y;</a:t>
            </a:r>
          </a:p>
          <a:p>
            <a:pPr marL="36900" indent="0">
              <a:spcBef>
                <a:spcPts val="0"/>
              </a:spcBef>
              <a:spcAft>
                <a:spcPts val="0"/>
              </a:spcAft>
              <a:buNone/>
            </a:pPr>
            <a:r>
              <a:rPr lang="en-US" b="1" dirty="0"/>
              <a:t>        }</a:t>
            </a:r>
          </a:p>
          <a:p>
            <a:r>
              <a:rPr lang="en-US" b="1" dirty="0"/>
              <a:t>int sum; XX compile as ref variable must has a value before sent to method</a:t>
            </a:r>
          </a:p>
          <a:p>
            <a:r>
              <a:rPr lang="en-US" b="1" dirty="0"/>
              <a:t>int sum=0;</a:t>
            </a:r>
          </a:p>
          <a:p>
            <a:r>
              <a:rPr lang="en-US" b="1" dirty="0"/>
              <a:t>int sub = operation(12, 6, </a:t>
            </a:r>
            <a:r>
              <a:rPr lang="en-US" b="1" dirty="0">
                <a:solidFill>
                  <a:srgbClr val="00B0F0"/>
                </a:solidFill>
              </a:rPr>
              <a:t>ref</a:t>
            </a:r>
            <a:r>
              <a:rPr lang="en-US" b="1" dirty="0"/>
              <a:t> sum); // sum is </a:t>
            </a:r>
            <a:r>
              <a:rPr lang="en-US" b="1" dirty="0">
                <a:solidFill>
                  <a:srgbClr val="FF0000"/>
                </a:solidFill>
              </a:rPr>
              <a:t>passed</a:t>
            </a:r>
            <a:r>
              <a:rPr lang="en-US" b="1" dirty="0"/>
              <a:t> by </a:t>
            </a:r>
            <a:r>
              <a:rPr lang="en-US" b="1" dirty="0">
                <a:solidFill>
                  <a:srgbClr val="FF0000"/>
                </a:solidFill>
              </a:rPr>
              <a:t>reference</a:t>
            </a:r>
          </a:p>
          <a:p>
            <a:r>
              <a:rPr lang="en-US" b="1" dirty="0"/>
              <a:t>Console.WriteLine($"sum={sum},sub={sub}"); // sum=18, sub=6</a:t>
            </a:r>
          </a:p>
          <a:p>
            <a:r>
              <a:rPr lang="en-US" b="1" dirty="0"/>
              <a:t>EX : this example shows how can reference allow us to return multiple values.</a:t>
            </a:r>
          </a:p>
          <a:p>
            <a:r>
              <a:rPr lang="en-US" altLang="en-US" dirty="0"/>
              <a:t>The </a:t>
            </a:r>
            <a:r>
              <a:rPr lang="en-US" altLang="en-US" b="1" dirty="0">
                <a:solidFill>
                  <a:srgbClr val="FF0000"/>
                </a:solidFill>
              </a:rPr>
              <a:t>ref</a:t>
            </a:r>
            <a:r>
              <a:rPr lang="en-US" altLang="en-US" dirty="0"/>
              <a:t> keyword is placed before the argument name in the method call. </a:t>
            </a:r>
          </a:p>
          <a:p>
            <a:pPr lvl="1"/>
            <a:r>
              <a:rPr lang="en-US" altLang="en-US" dirty="0" err="1"/>
              <a:t>MethodName</a:t>
            </a:r>
            <a:r>
              <a:rPr lang="en-US" altLang="en-US" dirty="0"/>
              <a:t>(</a:t>
            </a:r>
            <a:r>
              <a:rPr lang="en-US" altLang="en-US" b="1" dirty="0">
                <a:solidFill>
                  <a:srgbClr val="FF0000"/>
                </a:solidFill>
              </a:rPr>
              <a:t>ref</a:t>
            </a:r>
            <a:r>
              <a:rPr lang="en-US" altLang="en-US" dirty="0"/>
              <a:t> </a:t>
            </a:r>
            <a:r>
              <a:rPr lang="en-US" altLang="en-US" dirty="0" err="1"/>
              <a:t>parameterName</a:t>
            </a:r>
            <a:r>
              <a:rPr lang="en-US" altLang="en-US" dirty="0"/>
              <a:t>: variable); </a:t>
            </a:r>
          </a:p>
          <a:p>
            <a:endParaRPr lang="en-US" altLang="en-US" dirty="0"/>
          </a:p>
          <a:p>
            <a:endParaRPr lang="en-US" b="1" dirty="0"/>
          </a:p>
        </p:txBody>
      </p:sp>
    </p:spTree>
    <p:extLst>
      <p:ext uri="{BB962C8B-B14F-4D97-AF65-F5344CB8AC3E}">
        <p14:creationId xmlns:p14="http://schemas.microsoft.com/office/powerpoint/2010/main" val="1344227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4746A-6AE4-35E1-EE3A-FDA5B0BE1FD6}"/>
              </a:ext>
            </a:extLst>
          </p:cNvPr>
          <p:cNvSpPr>
            <a:spLocks noGrp="1"/>
          </p:cNvSpPr>
          <p:nvPr>
            <p:ph type="title"/>
          </p:nvPr>
        </p:nvSpPr>
        <p:spPr>
          <a:xfrm>
            <a:off x="913795" y="0"/>
            <a:ext cx="10353762" cy="700391"/>
          </a:xfrm>
        </p:spPr>
        <p:txBody>
          <a:bodyPr>
            <a:normAutofit fontScale="90000"/>
          </a:bodyPr>
          <a:lstStyle/>
          <a:p>
            <a:r>
              <a:rPr lang="en-US" dirty="0"/>
              <a:t>out parameter</a:t>
            </a:r>
          </a:p>
        </p:txBody>
      </p:sp>
      <p:sp>
        <p:nvSpPr>
          <p:cNvPr id="3" name="Content Placeholder 2">
            <a:extLst>
              <a:ext uri="{FF2B5EF4-FFF2-40B4-BE49-F238E27FC236}">
                <a16:creationId xmlns:a16="http://schemas.microsoft.com/office/drawing/2014/main" id="{CC948DF4-5209-FC95-A5C0-2DA7C799FC4F}"/>
              </a:ext>
            </a:extLst>
          </p:cNvPr>
          <p:cNvSpPr>
            <a:spLocks noGrp="1"/>
          </p:cNvSpPr>
          <p:nvPr>
            <p:ph idx="1"/>
          </p:nvPr>
        </p:nvSpPr>
        <p:spPr>
          <a:xfrm>
            <a:off x="700391" y="700391"/>
            <a:ext cx="10933890" cy="5787958"/>
          </a:xfrm>
        </p:spPr>
        <p:txBody>
          <a:bodyPr/>
          <a:lstStyle/>
          <a:p>
            <a:r>
              <a:rPr lang="en-US" dirty="0"/>
              <a:t>out parameter can not have a default value</a:t>
            </a:r>
          </a:p>
          <a:p>
            <a:r>
              <a:rPr lang="en-US" dirty="0"/>
              <a:t>must assigned with value inside function so the Variable is not required to initialize the out argument before passing</a:t>
            </a:r>
          </a:p>
          <a:p>
            <a:r>
              <a:rPr lang="en-US" dirty="0"/>
              <a:t>it is similar to the reference-type used to return multiple values.</a:t>
            </a:r>
          </a:p>
          <a:p>
            <a:pPr marL="36900" indent="0">
              <a:buNone/>
            </a:pPr>
            <a:r>
              <a:rPr lang="en-US" dirty="0"/>
              <a:t>static int operation(int x, int y ,  </a:t>
            </a:r>
            <a:r>
              <a:rPr lang="en-US" b="1" dirty="0">
                <a:solidFill>
                  <a:srgbClr val="00B0F0"/>
                </a:solidFill>
              </a:rPr>
              <a:t>out</a:t>
            </a:r>
            <a:r>
              <a:rPr lang="en-US" dirty="0"/>
              <a:t> int num) {</a:t>
            </a:r>
          </a:p>
          <a:p>
            <a:pPr marL="36900" indent="0">
              <a:buNone/>
            </a:pPr>
            <a:r>
              <a:rPr lang="en-US" dirty="0"/>
              <a:t>	num = x + y;</a:t>
            </a:r>
          </a:p>
          <a:p>
            <a:pPr marL="36900" indent="0">
              <a:buNone/>
            </a:pPr>
            <a:r>
              <a:rPr lang="en-US" dirty="0"/>
              <a:t>	return x - y;</a:t>
            </a:r>
          </a:p>
          <a:p>
            <a:pPr marL="36900" indent="0">
              <a:buNone/>
            </a:pPr>
            <a:r>
              <a:rPr lang="en-US" dirty="0"/>
              <a:t>}</a:t>
            </a:r>
          </a:p>
          <a:p>
            <a:pPr marL="36900" indent="0">
              <a:buNone/>
            </a:pPr>
            <a:r>
              <a:rPr lang="en-US" dirty="0"/>
              <a:t>  int sum;</a:t>
            </a:r>
          </a:p>
          <a:p>
            <a:pPr marL="36900" indent="0">
              <a:buNone/>
            </a:pPr>
            <a:r>
              <a:rPr lang="en-US" dirty="0"/>
              <a:t>  int sub = operation(12, 6, </a:t>
            </a:r>
            <a:r>
              <a:rPr lang="en-US" b="1" dirty="0">
                <a:solidFill>
                  <a:srgbClr val="00B0F0"/>
                </a:solidFill>
              </a:rPr>
              <a:t>out</a:t>
            </a:r>
            <a:r>
              <a:rPr lang="en-US" dirty="0"/>
              <a:t> sum);</a:t>
            </a:r>
          </a:p>
          <a:p>
            <a:pPr marL="36900" indent="0">
              <a:buNone/>
            </a:pPr>
            <a:r>
              <a:rPr lang="en-US" dirty="0"/>
              <a:t>  Console.WriteLine($"sum={sum},sub={sub}"); // sum=18, sub=6</a:t>
            </a:r>
          </a:p>
          <a:p>
            <a:endParaRPr lang="en-US" dirty="0"/>
          </a:p>
        </p:txBody>
      </p:sp>
    </p:spTree>
    <p:extLst>
      <p:ext uri="{BB962C8B-B14F-4D97-AF65-F5344CB8AC3E}">
        <p14:creationId xmlns:p14="http://schemas.microsoft.com/office/powerpoint/2010/main" val="864372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FF495-D77B-9D38-D2BB-996472EF2486}"/>
              </a:ext>
            </a:extLst>
          </p:cNvPr>
          <p:cNvSpPr>
            <a:spLocks noGrp="1"/>
          </p:cNvSpPr>
          <p:nvPr>
            <p:ph type="title"/>
          </p:nvPr>
        </p:nvSpPr>
        <p:spPr>
          <a:xfrm>
            <a:off x="913795" y="0"/>
            <a:ext cx="10353762" cy="693336"/>
          </a:xfrm>
        </p:spPr>
        <p:txBody>
          <a:bodyPr>
            <a:normAutofit fontScale="90000"/>
          </a:bodyPr>
          <a:lstStyle/>
          <a:p>
            <a:r>
              <a:rPr lang="en-US" b="1" dirty="0">
                <a:solidFill>
                  <a:srgbClr val="FF0000"/>
                </a:solidFill>
              </a:rPr>
              <a:t>what's difference between C and C++</a:t>
            </a:r>
          </a:p>
        </p:txBody>
      </p:sp>
      <p:sp>
        <p:nvSpPr>
          <p:cNvPr id="3" name="Content Placeholder 2">
            <a:extLst>
              <a:ext uri="{FF2B5EF4-FFF2-40B4-BE49-F238E27FC236}">
                <a16:creationId xmlns:a16="http://schemas.microsoft.com/office/drawing/2014/main" id="{263F18A4-F0E3-5AF5-4E85-259FC6505C51}"/>
              </a:ext>
            </a:extLst>
          </p:cNvPr>
          <p:cNvSpPr>
            <a:spLocks noGrp="1"/>
          </p:cNvSpPr>
          <p:nvPr>
            <p:ph idx="1"/>
          </p:nvPr>
        </p:nvSpPr>
        <p:spPr>
          <a:xfrm>
            <a:off x="251210" y="703384"/>
            <a:ext cx="11625942" cy="5606979"/>
          </a:xfrm>
        </p:spPr>
        <p:txBody>
          <a:bodyPr/>
          <a:lstStyle/>
          <a:p>
            <a:r>
              <a:rPr lang="en-US" dirty="0"/>
              <a:t>In Both C, C++  the written code is compiled into machine code and packaged into an executable file (EXE) </a:t>
            </a:r>
          </a:p>
          <a:p>
            <a:r>
              <a:rPr lang="en-US" dirty="0"/>
              <a:t>C++</a:t>
            </a:r>
          </a:p>
          <a:p>
            <a:pPr lvl="1"/>
            <a:r>
              <a:rPr lang="en-US" dirty="0"/>
              <a:t>Support OOP while C is not </a:t>
            </a:r>
          </a:p>
          <a:p>
            <a:pPr lvl="1"/>
            <a:endParaRPr lang="en-US" dirty="0"/>
          </a:p>
          <a:p>
            <a:endParaRPr lang="en-US" dirty="0"/>
          </a:p>
          <a:p>
            <a:r>
              <a:rPr lang="en-US" dirty="0"/>
              <a:t>Compile-time: the period when the source code is being converted into </a:t>
            </a:r>
            <a:r>
              <a:rPr lang="en-US" b="1" dirty="0">
                <a:solidFill>
                  <a:srgbClr val="FF0000"/>
                </a:solidFill>
              </a:rPr>
              <a:t>machine code</a:t>
            </a:r>
            <a:r>
              <a:rPr lang="en-US" dirty="0"/>
              <a:t> by the compiler</a:t>
            </a:r>
          </a:p>
          <a:p>
            <a:pPr lvl="1"/>
            <a:r>
              <a:rPr lang="en-US" dirty="0"/>
              <a:t>Occurs when you press build</a:t>
            </a:r>
          </a:p>
          <a:p>
            <a:r>
              <a:rPr lang="en-US" dirty="0"/>
              <a:t>Run-time: the period when the compiled program is actually running</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660005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A01BA-A7A7-4286-F7FA-24E6A2658613}"/>
              </a:ext>
            </a:extLst>
          </p:cNvPr>
          <p:cNvSpPr>
            <a:spLocks noGrp="1"/>
          </p:cNvSpPr>
          <p:nvPr>
            <p:ph type="title"/>
          </p:nvPr>
        </p:nvSpPr>
        <p:spPr>
          <a:xfrm>
            <a:off x="748425" y="0"/>
            <a:ext cx="10353762" cy="719847"/>
          </a:xfrm>
        </p:spPr>
        <p:txBody>
          <a:bodyPr/>
          <a:lstStyle/>
          <a:p>
            <a:r>
              <a:rPr lang="en-US" dirty="0"/>
              <a:t>Default param</a:t>
            </a:r>
          </a:p>
        </p:txBody>
      </p:sp>
      <p:sp>
        <p:nvSpPr>
          <p:cNvPr id="3" name="Content Placeholder 2">
            <a:extLst>
              <a:ext uri="{FF2B5EF4-FFF2-40B4-BE49-F238E27FC236}">
                <a16:creationId xmlns:a16="http://schemas.microsoft.com/office/drawing/2014/main" id="{04665483-1A8D-C4CC-670F-6AB4D2272567}"/>
              </a:ext>
            </a:extLst>
          </p:cNvPr>
          <p:cNvSpPr>
            <a:spLocks noGrp="1"/>
          </p:cNvSpPr>
          <p:nvPr>
            <p:ph idx="1"/>
          </p:nvPr>
        </p:nvSpPr>
        <p:spPr>
          <a:xfrm>
            <a:off x="525294" y="943583"/>
            <a:ext cx="11079804" cy="5690681"/>
          </a:xfrm>
        </p:spPr>
        <p:txBody>
          <a:bodyPr/>
          <a:lstStyle/>
          <a:p>
            <a:r>
              <a:rPr lang="en-US" dirty="0"/>
              <a:t>Default parameters must come </a:t>
            </a:r>
            <a:r>
              <a:rPr lang="en-US" b="1" dirty="0"/>
              <a:t>last</a:t>
            </a:r>
          </a:p>
          <a:p>
            <a:endParaRPr lang="en-US" altLang="en-US" dirty="0"/>
          </a:p>
          <a:p>
            <a:endParaRPr lang="en-US" altLang="en-US" dirty="0"/>
          </a:p>
          <a:p>
            <a:endParaRPr lang="en-US" dirty="0"/>
          </a:p>
        </p:txBody>
      </p:sp>
    </p:spTree>
    <p:extLst>
      <p:ext uri="{BB962C8B-B14F-4D97-AF65-F5344CB8AC3E}">
        <p14:creationId xmlns:p14="http://schemas.microsoft.com/office/powerpoint/2010/main" val="1293587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4FBBC-9EF2-8031-8C21-422FAB618FC1}"/>
              </a:ext>
            </a:extLst>
          </p:cNvPr>
          <p:cNvSpPr>
            <a:spLocks noGrp="1"/>
          </p:cNvSpPr>
          <p:nvPr>
            <p:ph type="title"/>
          </p:nvPr>
        </p:nvSpPr>
        <p:spPr>
          <a:xfrm>
            <a:off x="919119" y="123217"/>
            <a:ext cx="10353762" cy="869004"/>
          </a:xfrm>
        </p:spPr>
        <p:txBody>
          <a:bodyPr/>
          <a:lstStyle/>
          <a:p>
            <a:r>
              <a:rPr lang="en-US" dirty="0"/>
              <a:t>named parameter</a:t>
            </a:r>
          </a:p>
        </p:txBody>
      </p:sp>
      <p:sp>
        <p:nvSpPr>
          <p:cNvPr id="3" name="Content Placeholder 2">
            <a:extLst>
              <a:ext uri="{FF2B5EF4-FFF2-40B4-BE49-F238E27FC236}">
                <a16:creationId xmlns:a16="http://schemas.microsoft.com/office/drawing/2014/main" id="{A48CAAFC-15DB-421E-29F1-47488DF94685}"/>
              </a:ext>
            </a:extLst>
          </p:cNvPr>
          <p:cNvSpPr>
            <a:spLocks noGrp="1"/>
          </p:cNvSpPr>
          <p:nvPr>
            <p:ph idx="1"/>
          </p:nvPr>
        </p:nvSpPr>
        <p:spPr>
          <a:xfrm>
            <a:off x="913795" y="992221"/>
            <a:ext cx="10353762" cy="4798979"/>
          </a:xfrm>
        </p:spPr>
        <p:txBody>
          <a:bodyPr/>
          <a:lstStyle/>
          <a:p>
            <a:r>
              <a:rPr lang="en-US" b="1" dirty="0">
                <a:solidFill>
                  <a:srgbClr val="00B0F0"/>
                </a:solidFill>
              </a:rPr>
              <a:t>named arguments </a:t>
            </a:r>
            <a:r>
              <a:rPr lang="en-US" dirty="0"/>
              <a:t>must come after all </a:t>
            </a:r>
            <a:r>
              <a:rPr lang="en-US" b="1" dirty="0">
                <a:solidFill>
                  <a:srgbClr val="FF0000"/>
                </a:solidFill>
              </a:rPr>
              <a:t>positional</a:t>
            </a:r>
            <a:r>
              <a:rPr lang="en-US" dirty="0"/>
              <a:t> arguments</a:t>
            </a:r>
          </a:p>
          <a:p>
            <a:r>
              <a:rPr lang="en-US" dirty="0" err="1"/>
              <a:t>DisplayPersonInfo</a:t>
            </a:r>
            <a:r>
              <a:rPr lang="en-US" dirty="0"/>
              <a:t>("Alice", age: 30, city: "New York"); // Valid</a:t>
            </a:r>
          </a:p>
          <a:p>
            <a:r>
              <a:rPr lang="en-US" altLang="en-US" dirty="0" err="1"/>
              <a:t>DisplayPersonInfo</a:t>
            </a:r>
            <a:r>
              <a:rPr lang="en-US" altLang="en-US" dirty="0"/>
              <a:t>(name: "Alice", 30, "New York"); // Invalid </a:t>
            </a:r>
          </a:p>
          <a:p>
            <a:r>
              <a:rPr lang="en-US" altLang="en-US" dirty="0"/>
              <a:t>The </a:t>
            </a:r>
            <a:r>
              <a:rPr lang="en-US" altLang="en-US" b="1" dirty="0">
                <a:solidFill>
                  <a:srgbClr val="FF0000"/>
                </a:solidFill>
              </a:rPr>
              <a:t>ref</a:t>
            </a:r>
            <a:r>
              <a:rPr lang="en-US" altLang="en-US" dirty="0"/>
              <a:t> keyword is placed before the argument name in the method call. </a:t>
            </a:r>
          </a:p>
          <a:p>
            <a:pPr lvl="1"/>
            <a:r>
              <a:rPr lang="en-US" altLang="en-US" dirty="0" err="1"/>
              <a:t>MethodName</a:t>
            </a:r>
            <a:r>
              <a:rPr lang="en-US" altLang="en-US" dirty="0"/>
              <a:t>(</a:t>
            </a:r>
            <a:r>
              <a:rPr lang="en-US" altLang="en-US" b="1" dirty="0">
                <a:solidFill>
                  <a:srgbClr val="FF0000"/>
                </a:solidFill>
              </a:rPr>
              <a:t>ref</a:t>
            </a:r>
            <a:r>
              <a:rPr lang="en-US" altLang="en-US" dirty="0"/>
              <a:t> </a:t>
            </a:r>
            <a:r>
              <a:rPr lang="en-US" altLang="en-US" dirty="0" err="1"/>
              <a:t>parameterName</a:t>
            </a:r>
            <a:r>
              <a:rPr lang="en-US" altLang="en-US" dirty="0"/>
              <a:t>: variable); </a:t>
            </a:r>
          </a:p>
          <a:p>
            <a:endParaRPr lang="en-US" dirty="0"/>
          </a:p>
        </p:txBody>
      </p:sp>
    </p:spTree>
    <p:extLst>
      <p:ext uri="{BB962C8B-B14F-4D97-AF65-F5344CB8AC3E}">
        <p14:creationId xmlns:p14="http://schemas.microsoft.com/office/powerpoint/2010/main" val="1315466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1E6E-C011-8781-6795-DE8ADB791008}"/>
              </a:ext>
            </a:extLst>
          </p:cNvPr>
          <p:cNvSpPr>
            <a:spLocks noGrp="1"/>
          </p:cNvSpPr>
          <p:nvPr>
            <p:ph type="title"/>
          </p:nvPr>
        </p:nvSpPr>
        <p:spPr>
          <a:xfrm>
            <a:off x="913795" y="0"/>
            <a:ext cx="10353762" cy="615820"/>
          </a:xfrm>
        </p:spPr>
        <p:txBody>
          <a:bodyPr>
            <a:normAutofit fontScale="90000"/>
          </a:bodyPr>
          <a:lstStyle/>
          <a:p>
            <a:r>
              <a:rPr lang="en-US" b="1" dirty="0" err="1">
                <a:solidFill>
                  <a:srgbClr val="FF0000"/>
                </a:solidFill>
              </a:rPr>
              <a:t>Typeof</a:t>
            </a:r>
            <a:endParaRPr lang="en-US" b="1" dirty="0">
              <a:solidFill>
                <a:srgbClr val="FF0000"/>
              </a:solidFill>
            </a:endParaRPr>
          </a:p>
        </p:txBody>
      </p:sp>
      <p:sp>
        <p:nvSpPr>
          <p:cNvPr id="3" name="Content Placeholder 2">
            <a:extLst>
              <a:ext uri="{FF2B5EF4-FFF2-40B4-BE49-F238E27FC236}">
                <a16:creationId xmlns:a16="http://schemas.microsoft.com/office/drawing/2014/main" id="{ACA0A4F6-54DD-A581-FB4E-6592B1EFE670}"/>
              </a:ext>
            </a:extLst>
          </p:cNvPr>
          <p:cNvSpPr>
            <a:spLocks noGrp="1"/>
          </p:cNvSpPr>
          <p:nvPr>
            <p:ph idx="1"/>
          </p:nvPr>
        </p:nvSpPr>
        <p:spPr>
          <a:xfrm>
            <a:off x="503854" y="615820"/>
            <a:ext cx="10763704" cy="5589037"/>
          </a:xfrm>
        </p:spPr>
        <p:txBody>
          <a:bodyPr/>
          <a:lstStyle/>
          <a:p>
            <a:r>
              <a:rPr lang="en-US" dirty="0" err="1"/>
              <a:t>typeof</a:t>
            </a:r>
            <a:r>
              <a:rPr lang="en-US" dirty="0"/>
              <a:t>(</a:t>
            </a:r>
            <a:r>
              <a:rPr lang="en-US" dirty="0" err="1"/>
              <a:t>ShipmentType</a:t>
            </a:r>
            <a:r>
              <a:rPr lang="en-US" dirty="0"/>
              <a:t>);    return type</a:t>
            </a:r>
          </a:p>
          <a:p>
            <a:r>
              <a:rPr lang="en-US" dirty="0" err="1"/>
              <a:t>Console.WriteLine</a:t>
            </a:r>
            <a:r>
              <a:rPr lang="en-US" dirty="0"/>
              <a:t>(</a:t>
            </a:r>
            <a:r>
              <a:rPr lang="en-US" dirty="0" err="1"/>
              <a:t>typeof</a:t>
            </a:r>
            <a:r>
              <a:rPr lang="en-US" dirty="0"/>
              <a:t>(int));      // System.Int32</a:t>
            </a:r>
          </a:p>
          <a:p>
            <a:r>
              <a:rPr lang="en-US" dirty="0" err="1"/>
              <a:t>Console.WriteLine</a:t>
            </a:r>
            <a:r>
              <a:rPr lang="en-US" dirty="0"/>
              <a:t>(</a:t>
            </a:r>
            <a:r>
              <a:rPr lang="en-US" dirty="0" err="1"/>
              <a:t>typeof</a:t>
            </a:r>
            <a:r>
              <a:rPr lang="en-US" dirty="0"/>
              <a:t>(float));    // </a:t>
            </a:r>
            <a:r>
              <a:rPr lang="en-US" dirty="0" err="1"/>
              <a:t>System.Single</a:t>
            </a:r>
            <a:endParaRPr lang="en-US" dirty="0"/>
          </a:p>
          <a:p>
            <a:r>
              <a:rPr lang="en-US" dirty="0" err="1"/>
              <a:t>Console.WriteLine</a:t>
            </a:r>
            <a:r>
              <a:rPr lang="en-US" dirty="0"/>
              <a:t>(</a:t>
            </a:r>
            <a:r>
              <a:rPr lang="en-US" dirty="0" err="1"/>
              <a:t>typeof</a:t>
            </a:r>
            <a:r>
              <a:rPr lang="en-US" dirty="0"/>
              <a:t>(double));   // </a:t>
            </a:r>
            <a:r>
              <a:rPr lang="en-US" dirty="0" err="1"/>
              <a:t>System.Double</a:t>
            </a:r>
            <a:endParaRPr lang="en-US" dirty="0"/>
          </a:p>
          <a:p>
            <a:r>
              <a:rPr lang="en-US" dirty="0" err="1"/>
              <a:t>Console.WriteLine</a:t>
            </a:r>
            <a:r>
              <a:rPr lang="en-US" dirty="0"/>
              <a:t>(</a:t>
            </a:r>
            <a:r>
              <a:rPr lang="en-US" dirty="0" err="1"/>
              <a:t>typeof</a:t>
            </a:r>
            <a:r>
              <a:rPr lang="en-US" dirty="0"/>
              <a:t>(char));     // </a:t>
            </a:r>
            <a:r>
              <a:rPr lang="en-US" dirty="0" err="1"/>
              <a:t>System.Char</a:t>
            </a:r>
            <a:r>
              <a:rPr lang="en-US" dirty="0"/>
              <a:t>	</a:t>
            </a:r>
          </a:p>
          <a:p>
            <a:r>
              <a:rPr lang="en-US" dirty="0" err="1"/>
              <a:t>Console.WriteLine</a:t>
            </a:r>
            <a:r>
              <a:rPr lang="en-US" dirty="0"/>
              <a:t>(</a:t>
            </a:r>
            <a:r>
              <a:rPr lang="en-US" dirty="0" err="1"/>
              <a:t>typeof</a:t>
            </a:r>
            <a:r>
              <a:rPr lang="en-US" dirty="0"/>
              <a:t>(string));   // </a:t>
            </a:r>
            <a:r>
              <a:rPr lang="en-US" dirty="0" err="1"/>
              <a:t>System.String</a:t>
            </a:r>
            <a:r>
              <a:rPr lang="en-US" dirty="0"/>
              <a:t>  </a:t>
            </a:r>
          </a:p>
          <a:p>
            <a:r>
              <a:rPr lang="en-US" dirty="0" err="1"/>
              <a:t>Console.WriteLine</a:t>
            </a:r>
            <a:r>
              <a:rPr lang="en-US" dirty="0"/>
              <a:t>(</a:t>
            </a:r>
            <a:r>
              <a:rPr lang="en-US" dirty="0" err="1"/>
              <a:t>typeof</a:t>
            </a:r>
            <a:r>
              <a:rPr lang="en-US" dirty="0"/>
              <a:t>(Array));    // </a:t>
            </a:r>
            <a:r>
              <a:rPr lang="en-US" dirty="0" err="1"/>
              <a:t>System.Array</a:t>
            </a:r>
            <a:endParaRPr lang="en-US" dirty="0"/>
          </a:p>
          <a:p>
            <a:r>
              <a:rPr lang="en-US" dirty="0" err="1"/>
              <a:t>Console.WriteLine</a:t>
            </a:r>
            <a:r>
              <a:rPr lang="en-US" dirty="0"/>
              <a:t>(</a:t>
            </a:r>
            <a:r>
              <a:rPr lang="en-US" dirty="0" err="1"/>
              <a:t>typeof</a:t>
            </a:r>
            <a:r>
              <a:rPr lang="en-US" dirty="0"/>
              <a:t>(int[]));    // System.Int32[]	</a:t>
            </a:r>
          </a:p>
          <a:p>
            <a:r>
              <a:rPr lang="en-US" dirty="0" err="1"/>
              <a:t>Console.WriteLine</a:t>
            </a:r>
            <a:r>
              <a:rPr lang="en-US" dirty="0"/>
              <a:t>(</a:t>
            </a:r>
            <a:r>
              <a:rPr lang="en-US" dirty="0" err="1"/>
              <a:t>typeof</a:t>
            </a:r>
            <a:r>
              <a:rPr lang="en-US" dirty="0"/>
              <a:t>(object));   // </a:t>
            </a:r>
            <a:r>
              <a:rPr lang="en-US" dirty="0" err="1"/>
              <a:t>System.Object</a:t>
            </a:r>
            <a:endParaRPr lang="en-US" dirty="0"/>
          </a:p>
        </p:txBody>
      </p:sp>
    </p:spTree>
    <p:extLst>
      <p:ext uri="{BB962C8B-B14F-4D97-AF65-F5344CB8AC3E}">
        <p14:creationId xmlns:p14="http://schemas.microsoft.com/office/powerpoint/2010/main" val="399639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24FEA9-188F-138D-0DC7-31CC93B24D28}"/>
              </a:ext>
            </a:extLst>
          </p:cNvPr>
          <p:cNvSpPr>
            <a:spLocks noGrp="1"/>
          </p:cNvSpPr>
          <p:nvPr>
            <p:ph idx="1"/>
          </p:nvPr>
        </p:nvSpPr>
        <p:spPr>
          <a:xfrm>
            <a:off x="758153" y="2305455"/>
            <a:ext cx="10353762" cy="1819073"/>
          </a:xfrm>
        </p:spPr>
        <p:txBody>
          <a:bodyPr>
            <a:normAutofit lnSpcReduction="10000"/>
          </a:bodyPr>
          <a:lstStyle/>
          <a:p>
            <a:pPr marL="36900" indent="0" algn="ctr">
              <a:buNone/>
            </a:pPr>
            <a:r>
              <a:rPr lang="en-US" sz="11500" b="1" dirty="0">
                <a:solidFill>
                  <a:srgbClr val="FF0000"/>
                </a:solidFill>
                <a:latin typeface="Arial" panose="020B0604020202020204" pitchFamily="34" charset="0"/>
                <a:cs typeface="Arial" panose="020B0604020202020204" pitchFamily="34" charset="0"/>
              </a:rPr>
              <a:t>LINQ</a:t>
            </a:r>
          </a:p>
        </p:txBody>
      </p:sp>
    </p:spTree>
    <p:extLst>
      <p:ext uri="{BB962C8B-B14F-4D97-AF65-F5344CB8AC3E}">
        <p14:creationId xmlns:p14="http://schemas.microsoft.com/office/powerpoint/2010/main" val="1227394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36A8-1400-634A-ABB4-80D8C53D821C}"/>
              </a:ext>
            </a:extLst>
          </p:cNvPr>
          <p:cNvSpPr>
            <a:spLocks noGrp="1"/>
          </p:cNvSpPr>
          <p:nvPr>
            <p:ph type="title"/>
          </p:nvPr>
        </p:nvSpPr>
        <p:spPr>
          <a:xfrm>
            <a:off x="919119" y="0"/>
            <a:ext cx="10353762" cy="517490"/>
          </a:xfrm>
        </p:spPr>
        <p:txBody>
          <a:bodyPr>
            <a:normAutofit fontScale="90000"/>
          </a:bodyPr>
          <a:lstStyle/>
          <a:p>
            <a:r>
              <a:rPr lang="en-US" b="1" dirty="0">
                <a:solidFill>
                  <a:srgbClr val="FF0000"/>
                </a:solidFill>
              </a:rPr>
              <a:t>Extension method</a:t>
            </a:r>
          </a:p>
        </p:txBody>
      </p:sp>
      <p:sp>
        <p:nvSpPr>
          <p:cNvPr id="3" name="Content Placeholder 2">
            <a:extLst>
              <a:ext uri="{FF2B5EF4-FFF2-40B4-BE49-F238E27FC236}">
                <a16:creationId xmlns:a16="http://schemas.microsoft.com/office/drawing/2014/main" id="{A0476CF0-9626-7169-1D92-B5D97A1317D1}"/>
              </a:ext>
            </a:extLst>
          </p:cNvPr>
          <p:cNvSpPr>
            <a:spLocks noGrp="1"/>
          </p:cNvSpPr>
          <p:nvPr>
            <p:ph idx="1"/>
          </p:nvPr>
        </p:nvSpPr>
        <p:spPr>
          <a:xfrm>
            <a:off x="321548" y="753627"/>
            <a:ext cx="11726426" cy="6029010"/>
          </a:xfrm>
        </p:spPr>
        <p:txBody>
          <a:bodyPr>
            <a:normAutofit/>
          </a:bodyPr>
          <a:lstStyle/>
          <a:p>
            <a:r>
              <a:rPr lang="en-US" dirty="0"/>
              <a:t>It helps you by </a:t>
            </a:r>
            <a:r>
              <a:rPr lang="en-US" b="1" dirty="0">
                <a:solidFill>
                  <a:srgbClr val="FFFF00"/>
                </a:solidFill>
              </a:rPr>
              <a:t>extending  the functionality of existing types without modifying their source code or creating a new derived type </a:t>
            </a:r>
          </a:p>
          <a:p>
            <a:r>
              <a:rPr lang="en-US" dirty="0"/>
              <a:t>Syntax static class &amp; static method and this before parameter</a:t>
            </a:r>
          </a:p>
          <a:p>
            <a:r>
              <a:rPr lang="en-US" dirty="0"/>
              <a:t>EX: </a:t>
            </a:r>
          </a:p>
          <a:p>
            <a:r>
              <a:rPr lang="en-US" b="1" dirty="0">
                <a:solidFill>
                  <a:srgbClr val="FF0000"/>
                </a:solidFill>
              </a:rPr>
              <a:t>static</a:t>
            </a:r>
            <a:r>
              <a:rPr lang="en-US" dirty="0"/>
              <a:t> class test{			</a:t>
            </a:r>
          </a:p>
          <a:p>
            <a:pPr marL="36900" indent="0">
              <a:buNone/>
            </a:pPr>
            <a:r>
              <a:rPr lang="en-US" dirty="0"/>
              <a:t>  	public </a:t>
            </a:r>
            <a:r>
              <a:rPr lang="en-US" b="1" dirty="0">
                <a:solidFill>
                  <a:srgbClr val="FF0000"/>
                </a:solidFill>
              </a:rPr>
              <a:t>static</a:t>
            </a:r>
            <a:r>
              <a:rPr lang="en-US" dirty="0"/>
              <a:t> int </a:t>
            </a:r>
            <a:r>
              <a:rPr lang="en-US" dirty="0" err="1"/>
              <a:t>wordCount</a:t>
            </a:r>
            <a:r>
              <a:rPr lang="en-US" dirty="0"/>
              <a:t>(</a:t>
            </a:r>
            <a:r>
              <a:rPr lang="en-US" b="1" dirty="0">
                <a:solidFill>
                  <a:srgbClr val="FF0000"/>
                </a:solidFill>
              </a:rPr>
              <a:t>this</a:t>
            </a:r>
            <a:r>
              <a:rPr lang="en-US" dirty="0"/>
              <a:t> string text) // this method becomes extension method for DT string</a:t>
            </a:r>
          </a:p>
          <a:p>
            <a:pPr marL="36900" indent="0">
              <a:buNone/>
            </a:pPr>
            <a:r>
              <a:rPr lang="en-US" dirty="0"/>
              <a:t>  	{  return </a:t>
            </a:r>
            <a:r>
              <a:rPr lang="en-US" dirty="0" err="1"/>
              <a:t>text.Split</a:t>
            </a:r>
            <a:r>
              <a:rPr lang="en-US" dirty="0"/>
              <a:t>(" ").Length; }</a:t>
            </a:r>
          </a:p>
          <a:p>
            <a:pPr marL="36900" indent="0">
              <a:buNone/>
            </a:pPr>
            <a:r>
              <a:rPr lang="en-US" dirty="0"/>
              <a:t>}</a:t>
            </a:r>
          </a:p>
          <a:p>
            <a:pPr marL="36900" indent="0">
              <a:buNone/>
            </a:pPr>
            <a:r>
              <a:rPr lang="en-US" dirty="0"/>
              <a:t>string str = "ahmed </a:t>
            </a:r>
            <a:r>
              <a:rPr lang="en-US" dirty="0" err="1"/>
              <a:t>mohamed</a:t>
            </a:r>
            <a:r>
              <a:rPr lang="en-US" dirty="0"/>
              <a:t> </a:t>
            </a:r>
            <a:r>
              <a:rPr lang="en-US" dirty="0" err="1"/>
              <a:t>samir</a:t>
            </a:r>
            <a:r>
              <a:rPr lang="en-US" dirty="0"/>
              <a:t>";</a:t>
            </a:r>
          </a:p>
          <a:p>
            <a:pPr marL="36900" indent="0">
              <a:buNone/>
            </a:pPr>
            <a:r>
              <a:rPr lang="en-US" dirty="0"/>
              <a:t>int c = </a:t>
            </a:r>
            <a:r>
              <a:rPr lang="en-US" dirty="0" err="1"/>
              <a:t>str.</a:t>
            </a:r>
            <a:r>
              <a:rPr lang="en-US" b="1" dirty="0" err="1">
                <a:solidFill>
                  <a:srgbClr val="00B0F0"/>
                </a:solidFill>
              </a:rPr>
              <a:t>wordCount</a:t>
            </a:r>
            <a:r>
              <a:rPr lang="en-US" b="1" dirty="0">
                <a:solidFill>
                  <a:srgbClr val="00B0F0"/>
                </a:solidFill>
              </a:rPr>
              <a:t>()</a:t>
            </a:r>
            <a:r>
              <a:rPr lang="en-US" dirty="0"/>
              <a:t>;</a:t>
            </a:r>
          </a:p>
          <a:p>
            <a:pPr marL="36900" indent="0">
              <a:buNone/>
            </a:pPr>
            <a:endParaRPr lang="en-US" dirty="0"/>
          </a:p>
          <a:p>
            <a:r>
              <a:rPr lang="en-US" dirty="0"/>
              <a:t>It’s like open for extension closed for modification principle</a:t>
            </a:r>
          </a:p>
          <a:p>
            <a:r>
              <a:rPr lang="en-US" b="1" dirty="0">
                <a:solidFill>
                  <a:srgbClr val="FF0000"/>
                </a:solidFill>
              </a:rPr>
              <a:t>extension</a:t>
            </a:r>
            <a:r>
              <a:rPr lang="en-US" dirty="0"/>
              <a:t> method must be defined in a non-generic static class</a:t>
            </a:r>
          </a:p>
        </p:txBody>
      </p:sp>
    </p:spTree>
    <p:extLst>
      <p:ext uri="{BB962C8B-B14F-4D97-AF65-F5344CB8AC3E}">
        <p14:creationId xmlns:p14="http://schemas.microsoft.com/office/powerpoint/2010/main" val="1019945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98951-F01E-74FB-2131-24EA579EA689}"/>
              </a:ext>
            </a:extLst>
          </p:cNvPr>
          <p:cNvSpPr>
            <a:spLocks noGrp="1"/>
          </p:cNvSpPr>
          <p:nvPr>
            <p:ph type="title"/>
          </p:nvPr>
        </p:nvSpPr>
        <p:spPr>
          <a:xfrm>
            <a:off x="919119" y="0"/>
            <a:ext cx="10353762" cy="693336"/>
          </a:xfrm>
        </p:spPr>
        <p:txBody>
          <a:bodyPr>
            <a:noAutofit/>
          </a:bodyPr>
          <a:lstStyle/>
          <a:p>
            <a:r>
              <a:rPr lang="en-US" sz="3200" dirty="0"/>
              <a:t>OPEN for extension closed for modification example</a:t>
            </a:r>
          </a:p>
        </p:txBody>
      </p:sp>
      <p:sp>
        <p:nvSpPr>
          <p:cNvPr id="3" name="Content Placeholder 2">
            <a:extLst>
              <a:ext uri="{FF2B5EF4-FFF2-40B4-BE49-F238E27FC236}">
                <a16:creationId xmlns:a16="http://schemas.microsoft.com/office/drawing/2014/main" id="{93205BFE-81C8-33E9-646B-1A3C240C49FE}"/>
              </a:ext>
            </a:extLst>
          </p:cNvPr>
          <p:cNvSpPr>
            <a:spLocks noGrp="1"/>
          </p:cNvSpPr>
          <p:nvPr>
            <p:ph idx="1"/>
          </p:nvPr>
        </p:nvSpPr>
        <p:spPr>
          <a:xfrm>
            <a:off x="261257" y="693336"/>
            <a:ext cx="11930743" cy="6164663"/>
          </a:xfrm>
        </p:spPr>
        <p:txBody>
          <a:bodyPr/>
          <a:lstStyle/>
          <a:p>
            <a:r>
              <a:rPr lang="en-US" dirty="0"/>
              <a:t>public abstract class Shape { public abstract double </a:t>
            </a:r>
            <a:r>
              <a:rPr lang="en-US" dirty="0" err="1"/>
              <a:t>GetArea</a:t>
            </a:r>
            <a:r>
              <a:rPr lang="en-US" dirty="0"/>
              <a:t>(); }</a:t>
            </a:r>
          </a:p>
          <a:p>
            <a:r>
              <a:rPr lang="en-US" dirty="0"/>
              <a:t>public class Circle : Shape  </a:t>
            </a:r>
          </a:p>
          <a:p>
            <a:pPr lvl="1"/>
            <a:r>
              <a:rPr lang="en-US" dirty="0"/>
              <a:t>public double Radius { get; set; } </a:t>
            </a:r>
          </a:p>
          <a:p>
            <a:pPr lvl="1"/>
            <a:r>
              <a:rPr lang="en-US" dirty="0"/>
              <a:t>public override double </a:t>
            </a:r>
            <a:r>
              <a:rPr lang="en-US" dirty="0" err="1"/>
              <a:t>GetArea</a:t>
            </a:r>
            <a:r>
              <a:rPr lang="en-US" dirty="0"/>
              <a:t>() { return </a:t>
            </a:r>
            <a:r>
              <a:rPr lang="en-US" dirty="0" err="1"/>
              <a:t>Math.PI</a:t>
            </a:r>
            <a:r>
              <a:rPr lang="en-US" dirty="0"/>
              <a:t> * Radius * Radius; } </a:t>
            </a:r>
          </a:p>
          <a:p>
            <a:r>
              <a:rPr lang="en-US" dirty="0"/>
              <a:t>public class Rectangle : Shape </a:t>
            </a:r>
          </a:p>
          <a:p>
            <a:pPr lvl="1"/>
            <a:r>
              <a:rPr lang="en-US" dirty="0"/>
              <a:t>public double Width { get; set; } </a:t>
            </a:r>
          </a:p>
          <a:p>
            <a:pPr lvl="1"/>
            <a:r>
              <a:rPr lang="en-US" dirty="0"/>
              <a:t>public double Height { get; set; }</a:t>
            </a:r>
          </a:p>
          <a:p>
            <a:pPr lvl="1"/>
            <a:r>
              <a:rPr lang="en-US" dirty="0"/>
              <a:t>public override double </a:t>
            </a:r>
            <a:r>
              <a:rPr lang="en-US" dirty="0" err="1"/>
              <a:t>GetArea</a:t>
            </a:r>
            <a:r>
              <a:rPr lang="en-US" dirty="0"/>
              <a:t>() { return Width * Height; }</a:t>
            </a:r>
          </a:p>
          <a:p>
            <a:endParaRPr lang="en-US" dirty="0"/>
          </a:p>
          <a:p>
            <a:endParaRPr lang="en-US" dirty="0"/>
          </a:p>
        </p:txBody>
      </p:sp>
      <p:sp>
        <p:nvSpPr>
          <p:cNvPr id="5" name="Rectangle 1">
            <a:extLst>
              <a:ext uri="{FF2B5EF4-FFF2-40B4-BE49-F238E27FC236}">
                <a16:creationId xmlns:a16="http://schemas.microsoft.com/office/drawing/2014/main" id="{494351E7-693C-DEAE-0008-64163893004A}"/>
              </a:ext>
            </a:extLst>
          </p:cNvPr>
          <p:cNvSpPr txBox="1">
            <a:spLocks noChangeArrowheads="1"/>
          </p:cNvSpPr>
          <p:nvPr/>
        </p:nvSpPr>
        <p:spPr bwMode="auto">
          <a:xfrm>
            <a:off x="6931726" y="3099356"/>
            <a:ext cx="5172725" cy="36625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buFont typeface="Wingdings 2" charset="2"/>
              <a:buNone/>
            </a:pPr>
            <a:r>
              <a:rPr lang="en-US" sz="1400" dirty="0">
                <a:solidFill>
                  <a:schemeClr val="bg1"/>
                </a:solidFill>
                <a:latin typeface="Cascadia Mono" panose="020B0609020000020004" pitchFamily="49" charset="0"/>
              </a:rPr>
              <a:t>// violation of Open for extension</a:t>
            </a:r>
          </a:p>
          <a:p>
            <a:pPr marL="0" indent="0">
              <a:buFont typeface="Wingdings 2" charset="2"/>
              <a:buNone/>
            </a:pPr>
            <a:r>
              <a:rPr lang="en-US" sz="1400" dirty="0">
                <a:solidFill>
                  <a:schemeClr val="bg1"/>
                </a:solidFill>
                <a:latin typeface="Cascadia Mono" panose="020B0609020000020004" pitchFamily="49" charset="0"/>
              </a:rPr>
              <a:t>public class Square    { getter , setter }</a:t>
            </a:r>
          </a:p>
          <a:p>
            <a:pPr marL="0" indent="0">
              <a:buFont typeface="Wingdings 2" charset="2"/>
              <a:buNone/>
            </a:pPr>
            <a:r>
              <a:rPr lang="en-US" sz="1400" dirty="0">
                <a:solidFill>
                  <a:schemeClr val="bg1"/>
                </a:solidFill>
                <a:latin typeface="Cascadia Mono" panose="020B0609020000020004" pitchFamily="49" charset="0"/>
              </a:rPr>
              <a:t>public class Rectangle { getter , setter }</a:t>
            </a:r>
          </a:p>
          <a:p>
            <a:pPr marL="0" indent="0">
              <a:buFont typeface="Wingdings 2" charset="2"/>
              <a:buNone/>
            </a:pPr>
            <a:endParaRPr lang="en-US" sz="1400" dirty="0">
              <a:solidFill>
                <a:schemeClr val="bg1"/>
              </a:solidFill>
              <a:latin typeface="Cascadia Mono" panose="020B0609020000020004" pitchFamily="49" charset="0"/>
            </a:endParaRPr>
          </a:p>
          <a:p>
            <a:pPr marL="0" indent="0">
              <a:buFont typeface="Wingdings 2" charset="2"/>
              <a:buNone/>
            </a:pPr>
            <a:r>
              <a:rPr lang="en-US" sz="1400" dirty="0">
                <a:solidFill>
                  <a:schemeClr val="bg1"/>
                </a:solidFill>
                <a:latin typeface="Cascadia Mono" panose="020B0609020000020004" pitchFamily="49" charset="0"/>
              </a:rPr>
              <a:t>public class </a:t>
            </a:r>
            <a:r>
              <a:rPr lang="en-US" sz="1400" dirty="0" err="1">
                <a:solidFill>
                  <a:schemeClr val="bg1"/>
                </a:solidFill>
                <a:latin typeface="Cascadia Mono" panose="020B0609020000020004" pitchFamily="49" charset="0"/>
              </a:rPr>
              <a:t>DrawShape</a:t>
            </a:r>
            <a:r>
              <a:rPr lang="en-US" sz="1400" dirty="0">
                <a:solidFill>
                  <a:schemeClr val="bg1"/>
                </a:solidFill>
                <a:latin typeface="Cascadia Mono" panose="020B0609020000020004" pitchFamily="49" charset="0"/>
              </a:rPr>
              <a:t>   {</a:t>
            </a:r>
          </a:p>
          <a:p>
            <a:pPr marL="0" indent="0">
              <a:buFont typeface="Wingdings 2" charset="2"/>
              <a:buNone/>
            </a:pPr>
            <a:r>
              <a:rPr lang="en-US" sz="1400" dirty="0">
                <a:solidFill>
                  <a:schemeClr val="bg1"/>
                </a:solidFill>
                <a:latin typeface="Cascadia Mono" panose="020B0609020000020004" pitchFamily="49" charset="0"/>
              </a:rPr>
              <a:t>  public void draw(Object shape){</a:t>
            </a:r>
          </a:p>
          <a:p>
            <a:pPr marL="0" indent="0">
              <a:buFont typeface="Wingdings 2" charset="2"/>
              <a:buNone/>
            </a:pPr>
            <a:r>
              <a:rPr lang="en-US" sz="1400" dirty="0">
                <a:solidFill>
                  <a:schemeClr val="bg1"/>
                </a:solidFill>
                <a:latin typeface="Cascadia Mono" panose="020B0609020000020004" pitchFamily="49" charset="0"/>
              </a:rPr>
              <a:t>	if(shape is instance of Square)</a:t>
            </a:r>
          </a:p>
          <a:p>
            <a:pPr marL="0" indent="0">
              <a:buFont typeface="Wingdings 2" charset="2"/>
              <a:buNone/>
            </a:pPr>
            <a:r>
              <a:rPr lang="en-US" sz="1400" dirty="0">
                <a:solidFill>
                  <a:schemeClr val="bg1"/>
                </a:solidFill>
                <a:latin typeface="Cascadia Mono" panose="020B0609020000020004" pitchFamily="49" charset="0"/>
              </a:rPr>
              <a:t>	   // draw square</a:t>
            </a:r>
          </a:p>
          <a:p>
            <a:pPr marL="0" indent="0">
              <a:buFont typeface="Wingdings 2" charset="2"/>
              <a:buNone/>
            </a:pPr>
            <a:r>
              <a:rPr lang="en-US" sz="1400" dirty="0">
                <a:solidFill>
                  <a:schemeClr val="bg1"/>
                </a:solidFill>
                <a:latin typeface="Cascadia Mono" panose="020B0609020000020004" pitchFamily="49" charset="0"/>
              </a:rPr>
              <a:t>	if(shape is instance of Rectangle)</a:t>
            </a:r>
          </a:p>
          <a:p>
            <a:pPr marL="0" indent="0">
              <a:buFont typeface="Wingdings 2" charset="2"/>
              <a:buNone/>
            </a:pPr>
            <a:r>
              <a:rPr lang="en-US" sz="1400" dirty="0">
                <a:solidFill>
                  <a:schemeClr val="bg1"/>
                </a:solidFill>
                <a:latin typeface="Cascadia Mono" panose="020B0609020000020004" pitchFamily="49" charset="0"/>
              </a:rPr>
              <a:t>	   // draw rectangle</a:t>
            </a:r>
          </a:p>
          <a:p>
            <a:pPr marL="0" indent="0">
              <a:buFont typeface="Wingdings 2" charset="2"/>
              <a:buNone/>
            </a:pPr>
            <a:r>
              <a:rPr lang="en-US" sz="1400" dirty="0">
                <a:solidFill>
                  <a:schemeClr val="bg1"/>
                </a:solidFill>
                <a:latin typeface="Cascadia Mono" panose="020B0609020000020004" pitchFamily="49" charset="0"/>
              </a:rPr>
              <a:t> }</a:t>
            </a:r>
          </a:p>
        </p:txBody>
      </p:sp>
    </p:spTree>
    <p:extLst>
      <p:ext uri="{BB962C8B-B14F-4D97-AF65-F5344CB8AC3E}">
        <p14:creationId xmlns:p14="http://schemas.microsoft.com/office/powerpoint/2010/main" val="4138583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DFBA-3759-85F1-B0BC-970E49096F8E}"/>
              </a:ext>
            </a:extLst>
          </p:cNvPr>
          <p:cNvSpPr>
            <a:spLocks noGrp="1"/>
          </p:cNvSpPr>
          <p:nvPr>
            <p:ph type="title"/>
          </p:nvPr>
        </p:nvSpPr>
        <p:spPr>
          <a:xfrm>
            <a:off x="919119" y="0"/>
            <a:ext cx="10353762" cy="457200"/>
          </a:xfrm>
        </p:spPr>
        <p:txBody>
          <a:bodyPr>
            <a:normAutofit fontScale="90000"/>
          </a:bodyPr>
          <a:lstStyle/>
          <a:p>
            <a:r>
              <a:rPr lang="en-US" dirty="0"/>
              <a:t>delegate </a:t>
            </a:r>
          </a:p>
        </p:txBody>
      </p:sp>
      <p:sp>
        <p:nvSpPr>
          <p:cNvPr id="3" name="Content Placeholder 2">
            <a:extLst>
              <a:ext uri="{FF2B5EF4-FFF2-40B4-BE49-F238E27FC236}">
                <a16:creationId xmlns:a16="http://schemas.microsoft.com/office/drawing/2014/main" id="{0C99D167-7879-A781-F5DB-7D857EA295F4}"/>
              </a:ext>
            </a:extLst>
          </p:cNvPr>
          <p:cNvSpPr>
            <a:spLocks noGrp="1"/>
          </p:cNvSpPr>
          <p:nvPr>
            <p:ph idx="1"/>
          </p:nvPr>
        </p:nvSpPr>
        <p:spPr>
          <a:xfrm>
            <a:off x="110532" y="457200"/>
            <a:ext cx="12081468" cy="6235002"/>
          </a:xfrm>
        </p:spPr>
        <p:txBody>
          <a:bodyPr>
            <a:normAutofit/>
          </a:bodyPr>
          <a:lstStyle/>
          <a:p>
            <a:r>
              <a:rPr lang="en-US" dirty="0"/>
              <a:t>Reference to method, can be instantiated and called directly like methods</a:t>
            </a:r>
          </a:p>
          <a:p>
            <a:r>
              <a:rPr lang="en-US" sz="1800" dirty="0"/>
              <a:t>delegate is a DT which means can be instantiated, this object refers to methods with the same signature</a:t>
            </a:r>
          </a:p>
          <a:p>
            <a:r>
              <a:rPr lang="en-US" dirty="0"/>
              <a:t>to define delegate </a:t>
            </a:r>
          </a:p>
          <a:p>
            <a:pPr lvl="1"/>
            <a:r>
              <a:rPr lang="en-US" sz="1700" dirty="0"/>
              <a:t>public delegate int myDel(int x, int y); // this means that delegate must refer to methods with signature int fun(int, int)</a:t>
            </a:r>
          </a:p>
          <a:p>
            <a:r>
              <a:rPr lang="en-US" dirty="0"/>
              <a:t>static int sum(int x , int y){ return x + y;}</a:t>
            </a:r>
          </a:p>
          <a:p>
            <a:r>
              <a:rPr lang="en-US" dirty="0"/>
              <a:t>to make an object from delegate</a:t>
            </a:r>
          </a:p>
          <a:p>
            <a:pPr lvl="1"/>
            <a:r>
              <a:rPr lang="en-US" b="1" dirty="0">
                <a:solidFill>
                  <a:srgbClr val="FFFF00"/>
                </a:solidFill>
              </a:rPr>
              <a:t>myDel del1 = new myDel(sum);</a:t>
            </a:r>
          </a:p>
          <a:p>
            <a:pPr lvl="1"/>
            <a:r>
              <a:rPr lang="en-US" b="1" dirty="0">
                <a:solidFill>
                  <a:srgbClr val="FFFF00"/>
                </a:solidFill>
              </a:rPr>
              <a:t>myDel del2 = sum; // syntax sugar</a:t>
            </a:r>
          </a:p>
          <a:p>
            <a:pPr lvl="1"/>
            <a:r>
              <a:rPr lang="es-ES" b="1" dirty="0" err="1">
                <a:solidFill>
                  <a:srgbClr val="FFFF00"/>
                </a:solidFill>
              </a:rPr>
              <a:t>myDel</a:t>
            </a:r>
            <a:r>
              <a:rPr lang="es-ES" b="1" dirty="0">
                <a:solidFill>
                  <a:srgbClr val="FFFF00"/>
                </a:solidFill>
              </a:rPr>
              <a:t> del3 = (</a:t>
            </a:r>
            <a:r>
              <a:rPr lang="es-ES" b="1" dirty="0" err="1">
                <a:solidFill>
                  <a:srgbClr val="FFFF00"/>
                </a:solidFill>
              </a:rPr>
              <a:t>int</a:t>
            </a:r>
            <a:r>
              <a:rPr lang="es-ES" b="1" dirty="0">
                <a:solidFill>
                  <a:srgbClr val="FFFF00"/>
                </a:solidFill>
              </a:rPr>
              <a:t> x, </a:t>
            </a:r>
            <a:r>
              <a:rPr lang="es-ES" b="1" dirty="0" err="1">
                <a:solidFill>
                  <a:srgbClr val="FFFF00"/>
                </a:solidFill>
              </a:rPr>
              <a:t>int</a:t>
            </a:r>
            <a:r>
              <a:rPr lang="es-ES" b="1" dirty="0">
                <a:solidFill>
                  <a:srgbClr val="FFFF00"/>
                </a:solidFill>
              </a:rPr>
              <a:t> y) =&gt; x + y; </a:t>
            </a:r>
            <a:r>
              <a:rPr lang="es-ES" dirty="0"/>
              <a:t>   // inline method</a:t>
            </a:r>
          </a:p>
          <a:p>
            <a:pPr lvl="1"/>
            <a:r>
              <a:rPr lang="en-US" b="1" dirty="0">
                <a:solidFill>
                  <a:srgbClr val="FFFF00"/>
                </a:solidFill>
              </a:rPr>
              <a:t>myDel del4= (x, y) { return x + y; };    // the most common used</a:t>
            </a:r>
            <a:endParaRPr lang="es-ES" dirty="0"/>
          </a:p>
          <a:p>
            <a:pPr lvl="1"/>
            <a:r>
              <a:rPr lang="en-US" b="1" dirty="0" err="1">
                <a:solidFill>
                  <a:srgbClr val="FFFF00"/>
                </a:solidFill>
              </a:rPr>
              <a:t>myDel</a:t>
            </a:r>
            <a:r>
              <a:rPr lang="en-US" b="1" dirty="0">
                <a:solidFill>
                  <a:srgbClr val="FFFF00"/>
                </a:solidFill>
              </a:rPr>
              <a:t> del5= delegate (int x, int y) { return x + y; };</a:t>
            </a:r>
            <a:r>
              <a:rPr lang="en-US" dirty="0"/>
              <a:t>  // Anonymous method using delegate keyword</a:t>
            </a:r>
          </a:p>
          <a:p>
            <a:r>
              <a:rPr lang="en-US" dirty="0"/>
              <a:t>to invoke the delegate</a:t>
            </a:r>
          </a:p>
          <a:p>
            <a:pPr lvl="1"/>
            <a:r>
              <a:rPr lang="en-US" dirty="0"/>
              <a:t>int s = </a:t>
            </a:r>
            <a:r>
              <a:rPr lang="en-US" dirty="0" err="1"/>
              <a:t>d.Invoke</a:t>
            </a:r>
            <a:r>
              <a:rPr lang="en-US" dirty="0"/>
              <a:t>(5,6);  // delegate invoking </a:t>
            </a:r>
            <a:r>
              <a:rPr lang="en-US" dirty="0">
                <a:sym typeface="Wingdings" panose="05000000000000000000" pitchFamily="2" charset="2"/>
              </a:rPr>
              <a:t> </a:t>
            </a:r>
            <a:r>
              <a:rPr lang="en-US" dirty="0"/>
              <a:t>passing parameters to its assigned methods and calling them</a:t>
            </a:r>
          </a:p>
          <a:p>
            <a:pPr lvl="1"/>
            <a:r>
              <a:rPr lang="en-US" dirty="0"/>
              <a:t>int s = d(5,6);		// syntax sugar</a:t>
            </a:r>
          </a:p>
        </p:txBody>
      </p:sp>
    </p:spTree>
    <p:extLst>
      <p:ext uri="{BB962C8B-B14F-4D97-AF65-F5344CB8AC3E}">
        <p14:creationId xmlns:p14="http://schemas.microsoft.com/office/powerpoint/2010/main" val="1678605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BDC76-46EB-86E2-CE45-0395D50E3E73}"/>
              </a:ext>
            </a:extLst>
          </p:cNvPr>
          <p:cNvSpPr>
            <a:spLocks noGrp="1"/>
          </p:cNvSpPr>
          <p:nvPr>
            <p:ph type="title"/>
          </p:nvPr>
        </p:nvSpPr>
        <p:spPr>
          <a:xfrm>
            <a:off x="913795" y="0"/>
            <a:ext cx="10353762" cy="572756"/>
          </a:xfrm>
        </p:spPr>
        <p:txBody>
          <a:bodyPr>
            <a:normAutofit fontScale="90000"/>
          </a:bodyPr>
          <a:lstStyle/>
          <a:p>
            <a:r>
              <a:rPr lang="en-US" dirty="0"/>
              <a:t>Delegate continue</a:t>
            </a:r>
          </a:p>
        </p:txBody>
      </p:sp>
      <p:sp>
        <p:nvSpPr>
          <p:cNvPr id="3" name="Content Placeholder 2">
            <a:extLst>
              <a:ext uri="{FF2B5EF4-FFF2-40B4-BE49-F238E27FC236}">
                <a16:creationId xmlns:a16="http://schemas.microsoft.com/office/drawing/2014/main" id="{87A31C3E-7789-C814-0219-E8EE7E20BAAF}"/>
              </a:ext>
            </a:extLst>
          </p:cNvPr>
          <p:cNvSpPr>
            <a:spLocks noGrp="1"/>
          </p:cNvSpPr>
          <p:nvPr>
            <p:ph idx="1"/>
          </p:nvPr>
        </p:nvSpPr>
        <p:spPr>
          <a:xfrm>
            <a:off x="0" y="572756"/>
            <a:ext cx="12098215" cy="6008914"/>
          </a:xfrm>
        </p:spPr>
        <p:txBody>
          <a:bodyPr/>
          <a:lstStyle/>
          <a:p>
            <a:r>
              <a:rPr lang="en-US" dirty="0"/>
              <a:t>static int sum(int x , int y){ return x + y;}</a:t>
            </a:r>
          </a:p>
          <a:p>
            <a:r>
              <a:rPr lang="en-US" b="1" dirty="0">
                <a:solidFill>
                  <a:srgbClr val="00B0F0"/>
                </a:solidFill>
              </a:rPr>
              <a:t>delegate as a parameter</a:t>
            </a:r>
          </a:p>
          <a:p>
            <a:pPr lvl="1"/>
            <a:r>
              <a:rPr lang="en-US" dirty="0"/>
              <a:t>public void </a:t>
            </a:r>
            <a:r>
              <a:rPr lang="en-US" b="1" dirty="0">
                <a:solidFill>
                  <a:srgbClr val="FF0000"/>
                </a:solidFill>
              </a:rPr>
              <a:t>operation</a:t>
            </a:r>
            <a:r>
              <a:rPr lang="en-US" dirty="0"/>
              <a:t>(</a:t>
            </a:r>
            <a:r>
              <a:rPr lang="en-US" dirty="0">
                <a:solidFill>
                  <a:srgbClr val="FFFF00"/>
                </a:solidFill>
              </a:rPr>
              <a:t>int</a:t>
            </a:r>
            <a:r>
              <a:rPr lang="en-US" dirty="0"/>
              <a:t> n1 , </a:t>
            </a:r>
            <a:r>
              <a:rPr lang="en-US" dirty="0">
                <a:solidFill>
                  <a:srgbClr val="FFFF00"/>
                </a:solidFill>
              </a:rPr>
              <a:t>int</a:t>
            </a:r>
            <a:r>
              <a:rPr lang="en-US" dirty="0"/>
              <a:t> n2,</a:t>
            </a:r>
            <a:r>
              <a:rPr lang="ar-EG" dirty="0"/>
              <a:t> </a:t>
            </a:r>
            <a:r>
              <a:rPr lang="en-US" dirty="0"/>
              <a:t>mydel d){ Console.WriteLine( d.Invoke(n1, n2));}</a:t>
            </a:r>
          </a:p>
          <a:p>
            <a:pPr lvl="1"/>
            <a:r>
              <a:rPr lang="en-US" dirty="0"/>
              <a:t>operation(5,6, sum)</a:t>
            </a:r>
            <a:endParaRPr lang="en-US" sz="2400" dirty="0"/>
          </a:p>
          <a:p>
            <a:r>
              <a:rPr lang="en-US" b="1" dirty="0">
                <a:solidFill>
                  <a:srgbClr val="00B0F0"/>
                </a:solidFill>
              </a:rPr>
              <a:t>multi-casting delegate</a:t>
            </a:r>
          </a:p>
          <a:p>
            <a:pPr lvl="1"/>
            <a:r>
              <a:rPr lang="en-US" dirty="0"/>
              <a:t>delegate can refer or point on more than one method</a:t>
            </a:r>
          </a:p>
          <a:p>
            <a:pPr lvl="1"/>
            <a:r>
              <a:rPr lang="en-US" dirty="0"/>
              <a:t>myDel del = new myDel(sum);</a:t>
            </a:r>
          </a:p>
          <a:p>
            <a:pPr lvl="1"/>
            <a:r>
              <a:rPr lang="en-US" dirty="0"/>
              <a:t>del+=sub // delegate also refers to sub method</a:t>
            </a:r>
          </a:p>
          <a:p>
            <a:pPr lvl="1"/>
            <a:r>
              <a:rPr lang="en-US" dirty="0" err="1"/>
              <a:t>del.Invoke</a:t>
            </a:r>
            <a:r>
              <a:rPr lang="en-US" dirty="0"/>
              <a:t>(5,6) </a:t>
            </a:r>
            <a:r>
              <a:rPr lang="en-US" sz="1600" dirty="0"/>
              <a:t>// </a:t>
            </a:r>
            <a:r>
              <a:rPr lang="en-US" dirty="0"/>
              <a:t>it will execute the methods sum, sub, but it will return the returned value of last method executed, the method executed sequentially</a:t>
            </a:r>
          </a:p>
          <a:p>
            <a:pPr lvl="1"/>
            <a:r>
              <a:rPr lang="en-US" dirty="0"/>
              <a:t>del-=sum // remove the assigned method sub , if there is 2 of methods sum it will remove the last one added</a:t>
            </a:r>
          </a:p>
          <a:p>
            <a:pPr lvl="1"/>
            <a:r>
              <a:rPr lang="en-US" dirty="0"/>
              <a:t>myDel D = d1+d2  //</a:t>
            </a:r>
            <a:r>
              <a:rPr lang="en-US" sz="1700" dirty="0"/>
              <a:t>where d1,d2 are another delegates, valid operation and D will have the (methods) of d1 and d2</a:t>
            </a:r>
          </a:p>
          <a:p>
            <a:pPr lvl="1"/>
            <a:r>
              <a:rPr lang="en-US" dirty="0"/>
              <a:t>myDel D = d1-d2   // all methods of d2 must be existed in d1 to allow subtraction operation else D will be equal d1</a:t>
            </a:r>
          </a:p>
          <a:p>
            <a:endParaRPr lang="en-US" dirty="0"/>
          </a:p>
          <a:p>
            <a:endParaRPr lang="en-US" dirty="0"/>
          </a:p>
        </p:txBody>
      </p:sp>
    </p:spTree>
    <p:extLst>
      <p:ext uri="{BB962C8B-B14F-4D97-AF65-F5344CB8AC3E}">
        <p14:creationId xmlns:p14="http://schemas.microsoft.com/office/powerpoint/2010/main" val="52144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110FA-34D3-B4E1-5F92-549A6E41167E}"/>
              </a:ext>
            </a:extLst>
          </p:cNvPr>
          <p:cNvSpPr>
            <a:spLocks noGrp="1"/>
          </p:cNvSpPr>
          <p:nvPr>
            <p:ph type="title"/>
          </p:nvPr>
        </p:nvSpPr>
        <p:spPr>
          <a:xfrm>
            <a:off x="913795" y="0"/>
            <a:ext cx="10353762" cy="545960"/>
          </a:xfrm>
        </p:spPr>
        <p:txBody>
          <a:bodyPr>
            <a:normAutofit fontScale="90000"/>
          </a:bodyPr>
          <a:lstStyle/>
          <a:p>
            <a:r>
              <a:rPr lang="en-US" dirty="0"/>
              <a:t>Delegate continue</a:t>
            </a:r>
          </a:p>
        </p:txBody>
      </p:sp>
      <p:sp>
        <p:nvSpPr>
          <p:cNvPr id="3" name="Content Placeholder 2">
            <a:extLst>
              <a:ext uri="{FF2B5EF4-FFF2-40B4-BE49-F238E27FC236}">
                <a16:creationId xmlns:a16="http://schemas.microsoft.com/office/drawing/2014/main" id="{8F97ABFA-7AE9-1E66-1D08-7CA4A28BCDB2}"/>
              </a:ext>
            </a:extLst>
          </p:cNvPr>
          <p:cNvSpPr>
            <a:spLocks noGrp="1"/>
          </p:cNvSpPr>
          <p:nvPr>
            <p:ph idx="1"/>
          </p:nvPr>
        </p:nvSpPr>
        <p:spPr>
          <a:xfrm>
            <a:off x="592852" y="545961"/>
            <a:ext cx="11183815" cy="6055806"/>
          </a:xfrm>
        </p:spPr>
        <p:txBody>
          <a:bodyPr/>
          <a:lstStyle/>
          <a:p>
            <a:r>
              <a:rPr lang="en-US" b="1" dirty="0">
                <a:solidFill>
                  <a:srgbClr val="00B0F0"/>
                </a:solidFill>
              </a:rPr>
              <a:t>Generic delegate</a:t>
            </a:r>
          </a:p>
          <a:p>
            <a:pPr lvl="1"/>
            <a:r>
              <a:rPr lang="fr-FR" dirty="0"/>
              <a:t>public </a:t>
            </a:r>
            <a:r>
              <a:rPr lang="en-US" dirty="0"/>
              <a:t>delegate</a:t>
            </a:r>
            <a:r>
              <a:rPr lang="fr-FR" dirty="0"/>
              <a:t> T mydel&lt;T&gt;(T x, T y);</a:t>
            </a:r>
          </a:p>
          <a:p>
            <a:pPr lvl="1"/>
            <a:r>
              <a:rPr lang="en-US" dirty="0"/>
              <a:t>mydel&lt;int&gt; d = sum;</a:t>
            </a:r>
          </a:p>
          <a:p>
            <a:r>
              <a:rPr lang="en-US" b="1" dirty="0">
                <a:solidFill>
                  <a:srgbClr val="00B0F0"/>
                </a:solidFill>
              </a:rPr>
              <a:t>Built in delegate</a:t>
            </a:r>
          </a:p>
          <a:p>
            <a:pPr lvl="1"/>
            <a:r>
              <a:rPr lang="en-US" b="1" dirty="0">
                <a:solidFill>
                  <a:srgbClr val="FF0000"/>
                </a:solidFill>
              </a:rPr>
              <a:t>Func delegate</a:t>
            </a:r>
            <a:r>
              <a:rPr lang="en-US" dirty="0"/>
              <a:t>: return value </a:t>
            </a:r>
          </a:p>
          <a:p>
            <a:pPr lvl="1"/>
            <a:r>
              <a:rPr lang="en-US" dirty="0"/>
              <a:t>public </a:t>
            </a:r>
            <a:r>
              <a:rPr lang="en-US" b="1" dirty="0">
                <a:solidFill>
                  <a:srgbClr val="FF0000"/>
                </a:solidFill>
              </a:rPr>
              <a:t>delegate</a:t>
            </a:r>
            <a:r>
              <a:rPr lang="en-US" dirty="0"/>
              <a:t> </a:t>
            </a:r>
            <a:r>
              <a:rPr lang="en-US" b="1" dirty="0">
                <a:solidFill>
                  <a:srgbClr val="00B0F0"/>
                </a:solidFill>
              </a:rPr>
              <a:t>TResult</a:t>
            </a:r>
            <a:r>
              <a:rPr lang="en-US" dirty="0"/>
              <a:t> </a:t>
            </a:r>
            <a:r>
              <a:rPr lang="en-US" b="1" dirty="0">
                <a:solidFill>
                  <a:srgbClr val="00B0F0"/>
                </a:solidFill>
              </a:rPr>
              <a:t>Func</a:t>
            </a:r>
            <a:r>
              <a:rPr lang="en-US" dirty="0"/>
              <a:t>&lt;in T1, out </a:t>
            </a:r>
            <a:r>
              <a:rPr lang="en-US" b="1" dirty="0">
                <a:solidFill>
                  <a:srgbClr val="00B0F0"/>
                </a:solidFill>
              </a:rPr>
              <a:t>TResult</a:t>
            </a:r>
            <a:r>
              <a:rPr lang="en-US" dirty="0"/>
              <a:t>&gt;(T1 arg1);</a:t>
            </a:r>
          </a:p>
          <a:p>
            <a:pPr lvl="2"/>
            <a:r>
              <a:rPr lang="en-US" sz="1800" dirty="0"/>
              <a:t>Func&lt;int, int, int&gt; d1 = new Func&lt;int, int, int&gt;(sum);</a:t>
            </a:r>
          </a:p>
          <a:p>
            <a:pPr lvl="2"/>
            <a:r>
              <a:rPr lang="en-US" sz="1800" dirty="0"/>
              <a:t>Func&lt;int, int, int&gt; d2 = sum;</a:t>
            </a:r>
          </a:p>
          <a:p>
            <a:pPr lvl="2"/>
            <a:r>
              <a:rPr lang="en-US" sz="1800" dirty="0"/>
              <a:t>Func&lt;int, int, int&gt; d3 = delegate(int x, int y) { return x + y; };</a:t>
            </a:r>
          </a:p>
          <a:p>
            <a:pPr lvl="2"/>
            <a:r>
              <a:rPr lang="en-US" sz="1800" dirty="0"/>
              <a:t>Func&lt;int, int, int&gt; d4 = (int x, int y) =&gt; x + y;</a:t>
            </a:r>
          </a:p>
          <a:p>
            <a:pPr lvl="1"/>
            <a:r>
              <a:rPr lang="en-US" b="1" dirty="0">
                <a:solidFill>
                  <a:srgbClr val="FF0000"/>
                </a:solidFill>
              </a:rPr>
              <a:t>Action delegate</a:t>
            </a:r>
            <a:r>
              <a:rPr lang="en-US" dirty="0"/>
              <a:t> // return void</a:t>
            </a:r>
          </a:p>
          <a:p>
            <a:pPr lvl="1"/>
            <a:r>
              <a:rPr lang="en-US" b="1" dirty="0">
                <a:solidFill>
                  <a:srgbClr val="FF0000"/>
                </a:solidFill>
              </a:rPr>
              <a:t>Predicate delegate</a:t>
            </a:r>
            <a:r>
              <a:rPr lang="en-US" dirty="0"/>
              <a:t> // return bool</a:t>
            </a:r>
          </a:p>
          <a:p>
            <a:endParaRPr lang="en-US" dirty="0"/>
          </a:p>
          <a:p>
            <a:endParaRPr lang="en-US" dirty="0"/>
          </a:p>
          <a:p>
            <a:endParaRPr lang="en-US" dirty="0"/>
          </a:p>
        </p:txBody>
      </p:sp>
    </p:spTree>
    <p:extLst>
      <p:ext uri="{BB962C8B-B14F-4D97-AF65-F5344CB8AC3E}">
        <p14:creationId xmlns:p14="http://schemas.microsoft.com/office/powerpoint/2010/main" val="3073791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3644B-0FE1-9365-A5D8-FBDBD5F7FD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A44C8-6A75-071F-F154-F8D67B9418E2}"/>
              </a:ext>
            </a:extLst>
          </p:cNvPr>
          <p:cNvSpPr>
            <a:spLocks noGrp="1"/>
          </p:cNvSpPr>
          <p:nvPr>
            <p:ph idx="1"/>
          </p:nvPr>
        </p:nvSpPr>
        <p:spPr/>
        <p:txBody>
          <a:bodyPr/>
          <a:lstStyle/>
          <a:p>
            <a:r>
              <a:rPr lang="en-US" dirty="0"/>
              <a:t>Func&lt;int&gt; </a:t>
            </a:r>
            <a:r>
              <a:rPr lang="en-US" dirty="0" err="1"/>
              <a:t>getNumber</a:t>
            </a:r>
            <a:r>
              <a:rPr lang="en-US" dirty="0"/>
              <a:t> = () =&gt; 42;</a:t>
            </a:r>
          </a:p>
          <a:p>
            <a:pPr lvl="1"/>
            <a:r>
              <a:rPr lang="en-US" dirty="0"/>
              <a:t>Here, Func&lt;int&gt; </a:t>
            </a:r>
            <a:r>
              <a:rPr lang="en-US"/>
              <a:t>means: A </a:t>
            </a:r>
            <a:r>
              <a:rPr lang="en-US" dirty="0"/>
              <a:t>function that </a:t>
            </a:r>
            <a:r>
              <a:rPr lang="en-US" b="1" dirty="0"/>
              <a:t>returns int</a:t>
            </a:r>
            <a:r>
              <a:rPr lang="en-US" dirty="0"/>
              <a:t> and takes </a:t>
            </a:r>
            <a:r>
              <a:rPr lang="en-US" b="1" dirty="0"/>
              <a:t>no parameters</a:t>
            </a:r>
            <a:r>
              <a:rPr lang="en-US" dirty="0"/>
              <a:t>.</a:t>
            </a:r>
          </a:p>
          <a:p>
            <a:pPr lvl="1"/>
            <a:endParaRPr lang="en-US" dirty="0"/>
          </a:p>
          <a:p>
            <a:endParaRPr lang="en-US" dirty="0"/>
          </a:p>
        </p:txBody>
      </p:sp>
    </p:spTree>
    <p:extLst>
      <p:ext uri="{BB962C8B-B14F-4D97-AF65-F5344CB8AC3E}">
        <p14:creationId xmlns:p14="http://schemas.microsoft.com/office/powerpoint/2010/main" val="4247158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7F08C-783E-EC1B-F7C7-A88B0FFEF74D}"/>
              </a:ext>
            </a:extLst>
          </p:cNvPr>
          <p:cNvSpPr>
            <a:spLocks noGrp="1"/>
          </p:cNvSpPr>
          <p:nvPr>
            <p:ph type="title"/>
          </p:nvPr>
        </p:nvSpPr>
        <p:spPr>
          <a:xfrm>
            <a:off x="41568" y="0"/>
            <a:ext cx="12098215" cy="823965"/>
          </a:xfrm>
        </p:spPr>
        <p:txBody>
          <a:bodyPr>
            <a:noAutofit/>
          </a:bodyPr>
          <a:lstStyle/>
          <a:p>
            <a:r>
              <a:rPr lang="en-US" sz="2800" dirty="0"/>
              <a:t>what's the limitation of C and C++ that makes Microsoft wants new programming language (C#)</a:t>
            </a:r>
          </a:p>
        </p:txBody>
      </p:sp>
      <p:sp>
        <p:nvSpPr>
          <p:cNvPr id="3" name="Content Placeholder 2">
            <a:extLst>
              <a:ext uri="{FF2B5EF4-FFF2-40B4-BE49-F238E27FC236}">
                <a16:creationId xmlns:a16="http://schemas.microsoft.com/office/drawing/2014/main" id="{2E710C3F-A4C8-7C3B-6F47-61361D550C64}"/>
              </a:ext>
            </a:extLst>
          </p:cNvPr>
          <p:cNvSpPr>
            <a:spLocks noGrp="1"/>
          </p:cNvSpPr>
          <p:nvPr>
            <p:ph idx="1"/>
          </p:nvPr>
        </p:nvSpPr>
        <p:spPr>
          <a:xfrm>
            <a:off x="401935" y="1235947"/>
            <a:ext cx="11595798" cy="4933741"/>
          </a:xfrm>
        </p:spPr>
        <p:txBody>
          <a:bodyPr/>
          <a:lstStyle/>
          <a:p>
            <a:pPr>
              <a:buFont typeface="Wingdings" panose="05000000000000000000" pitchFamily="2" charset="2"/>
              <a:buChar char="Ø"/>
            </a:pPr>
            <a:r>
              <a:rPr lang="en-US" dirty="0"/>
              <a:t>Memory Management: The developer who need to free the dynamic allocation This can lead to common issues such as </a:t>
            </a:r>
            <a:r>
              <a:rPr lang="en-US" b="1" dirty="0">
                <a:solidFill>
                  <a:srgbClr val="FF0000"/>
                </a:solidFill>
              </a:rPr>
              <a:t>memory leakage</a:t>
            </a:r>
          </a:p>
          <a:p>
            <a:pPr>
              <a:buFont typeface="Wingdings" panose="05000000000000000000" pitchFamily="2" charset="2"/>
              <a:buChar char="Ø"/>
            </a:pPr>
            <a:r>
              <a:rPr lang="en-US" dirty="0"/>
              <a:t>Creating GUI Application is so difficult</a:t>
            </a:r>
          </a:p>
          <a:p>
            <a:pPr>
              <a:buFont typeface="Wingdings" panose="05000000000000000000" pitchFamily="2" charset="2"/>
              <a:buChar char="Ø"/>
            </a:pPr>
            <a:r>
              <a:rPr lang="en-US" dirty="0"/>
              <a:t>Cross-Platform Compatibility: the generated output EXE will run only for windows not for all platforms like Linux, MacOS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125535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3CF6-C48F-289C-466F-B74A2B2A5D6C}"/>
              </a:ext>
            </a:extLst>
          </p:cNvPr>
          <p:cNvSpPr>
            <a:spLocks noGrp="1"/>
          </p:cNvSpPr>
          <p:nvPr>
            <p:ph type="title"/>
          </p:nvPr>
        </p:nvSpPr>
        <p:spPr>
          <a:xfrm>
            <a:off x="913795" y="0"/>
            <a:ext cx="10353762" cy="582804"/>
          </a:xfrm>
        </p:spPr>
        <p:txBody>
          <a:bodyPr>
            <a:normAutofit fontScale="90000"/>
          </a:bodyPr>
          <a:lstStyle/>
          <a:p>
            <a:r>
              <a:rPr lang="en-US" dirty="0"/>
              <a:t>Filter using delegate</a:t>
            </a:r>
          </a:p>
        </p:txBody>
      </p:sp>
      <p:sp>
        <p:nvSpPr>
          <p:cNvPr id="3" name="Content Placeholder 2">
            <a:extLst>
              <a:ext uri="{FF2B5EF4-FFF2-40B4-BE49-F238E27FC236}">
                <a16:creationId xmlns:a16="http://schemas.microsoft.com/office/drawing/2014/main" id="{62C1675C-B5C1-8D8A-8BB8-B3806397F162}"/>
              </a:ext>
            </a:extLst>
          </p:cNvPr>
          <p:cNvSpPr>
            <a:spLocks noGrp="1"/>
          </p:cNvSpPr>
          <p:nvPr>
            <p:ph idx="1"/>
          </p:nvPr>
        </p:nvSpPr>
        <p:spPr>
          <a:xfrm>
            <a:off x="100484" y="582804"/>
            <a:ext cx="12091516" cy="6199833"/>
          </a:xfrm>
        </p:spPr>
        <p:txBody>
          <a:bodyPr/>
          <a:lstStyle/>
          <a:p>
            <a:pPr marL="36900" indent="0">
              <a:buNone/>
            </a:pPr>
            <a:r>
              <a:rPr lang="en-US" sz="1800" dirty="0">
                <a:solidFill>
                  <a:schemeClr val="tx1"/>
                </a:solidFill>
                <a:latin typeface="Cascadia Mono" panose="020B0609020000020004" pitchFamily="49" charset="0"/>
              </a:rPr>
              <a:t> public static student </a:t>
            </a:r>
            <a:r>
              <a:rPr lang="en-US" sz="1800" b="1" dirty="0" err="1">
                <a:solidFill>
                  <a:srgbClr val="FFFF00"/>
                </a:solidFill>
                <a:latin typeface="Cascadia Mono" panose="020B0609020000020004" pitchFamily="49" charset="0"/>
              </a:rPr>
              <a:t>testFunc</a:t>
            </a:r>
            <a:r>
              <a:rPr lang="en-US" sz="1800" dirty="0">
                <a:solidFill>
                  <a:schemeClr val="tx1"/>
                </a:solidFill>
                <a:latin typeface="Cascadia Mono" panose="020B0609020000020004" pitchFamily="49" charset="0"/>
              </a:rPr>
              <a:t>(Func&lt;student, bool&gt; filter){</a:t>
            </a:r>
          </a:p>
          <a:p>
            <a:pPr marL="36900" indent="0">
              <a:buNone/>
            </a:pPr>
            <a:r>
              <a:rPr lang="en-US" sz="1800" dirty="0">
                <a:solidFill>
                  <a:schemeClr val="tx1"/>
                </a:solidFill>
                <a:latin typeface="Cascadia Mono" panose="020B0609020000020004" pitchFamily="49" charset="0"/>
              </a:rPr>
              <a:t>            return </a:t>
            </a:r>
            <a:r>
              <a:rPr lang="en-US" sz="1800" dirty="0" err="1">
                <a:solidFill>
                  <a:schemeClr val="tx1"/>
                </a:solidFill>
                <a:latin typeface="Cascadia Mono" panose="020B0609020000020004" pitchFamily="49" charset="0"/>
              </a:rPr>
              <a:t>students.FirstOrDefault</a:t>
            </a:r>
            <a:r>
              <a:rPr lang="en-US" sz="1800" dirty="0">
                <a:solidFill>
                  <a:schemeClr val="tx1"/>
                </a:solidFill>
                <a:latin typeface="Cascadia Mono" panose="020B0609020000020004" pitchFamily="49" charset="0"/>
              </a:rPr>
              <a:t>(filter);</a:t>
            </a:r>
          </a:p>
          <a:p>
            <a:pPr marL="36900" indent="0">
              <a:buNone/>
            </a:pPr>
            <a:r>
              <a:rPr lang="en-US" sz="1800" dirty="0">
                <a:solidFill>
                  <a:schemeClr val="tx1"/>
                </a:solidFill>
                <a:latin typeface="Cascadia Mono" panose="020B0609020000020004" pitchFamily="49" charset="0"/>
              </a:rPr>
              <a:t> }</a:t>
            </a:r>
          </a:p>
          <a:p>
            <a:pPr marL="36900" indent="0">
              <a:buNone/>
            </a:pPr>
            <a:r>
              <a:rPr lang="en-US" sz="1800" dirty="0">
                <a:solidFill>
                  <a:schemeClr val="tx1"/>
                </a:solidFill>
                <a:latin typeface="Cascadia Mono" panose="020B0609020000020004" pitchFamily="49" charset="0"/>
              </a:rPr>
              <a:t> </a:t>
            </a:r>
            <a:r>
              <a:rPr lang="en-US" sz="1800" b="1" dirty="0" err="1">
                <a:solidFill>
                  <a:srgbClr val="00B0F0"/>
                </a:solidFill>
                <a:latin typeface="Cascadia Mono" panose="020B0609020000020004" pitchFamily="49" charset="0"/>
              </a:rPr>
              <a:t>testFunc</a:t>
            </a:r>
            <a:r>
              <a:rPr lang="en-US" sz="1800" dirty="0">
                <a:solidFill>
                  <a:schemeClr val="tx1"/>
                </a:solidFill>
                <a:latin typeface="Cascadia Mono" panose="020B0609020000020004" pitchFamily="49" charset="0"/>
              </a:rPr>
              <a:t>(std =&gt; std.id == 5);</a:t>
            </a:r>
          </a:p>
          <a:p>
            <a:pPr marL="36900" indent="0">
              <a:buNone/>
            </a:pPr>
            <a:r>
              <a:rPr lang="nl-NL" sz="1800" dirty="0">
                <a:solidFill>
                  <a:schemeClr val="tx1"/>
                </a:solidFill>
                <a:latin typeface="Cascadia Mono" panose="020B0609020000020004" pitchFamily="49" charset="0"/>
              </a:rPr>
              <a:t> </a:t>
            </a:r>
            <a:r>
              <a:rPr lang="nl-NL" sz="1800" b="1" dirty="0">
                <a:solidFill>
                  <a:srgbClr val="00B0F0"/>
                </a:solidFill>
                <a:latin typeface="Cascadia Mono" panose="020B0609020000020004" pitchFamily="49" charset="0"/>
              </a:rPr>
              <a:t>testFunc</a:t>
            </a:r>
            <a:r>
              <a:rPr lang="nl-NL" sz="1800" dirty="0">
                <a:solidFill>
                  <a:schemeClr val="tx1"/>
                </a:solidFill>
                <a:latin typeface="Cascadia Mono" panose="020B0609020000020004" pitchFamily="49" charset="0"/>
              </a:rPr>
              <a:t>((student x) =&gt; x.id == 5);</a:t>
            </a:r>
          </a:p>
          <a:p>
            <a:pPr marL="36900" indent="0">
              <a:buNone/>
            </a:pPr>
            <a:r>
              <a:rPr lang="en-US" sz="1800" dirty="0">
                <a:solidFill>
                  <a:schemeClr val="tx1"/>
                </a:solidFill>
                <a:latin typeface="Cascadia Mono" panose="020B0609020000020004" pitchFamily="49" charset="0"/>
              </a:rPr>
              <a:t> </a:t>
            </a:r>
            <a:r>
              <a:rPr lang="en-US" sz="1800" b="1" dirty="0" err="1">
                <a:solidFill>
                  <a:srgbClr val="00B0F0"/>
                </a:solidFill>
                <a:latin typeface="Cascadia Mono" panose="020B0609020000020004" pitchFamily="49" charset="0"/>
              </a:rPr>
              <a:t>testFunc</a:t>
            </a:r>
            <a:r>
              <a:rPr lang="en-US" sz="1800" dirty="0">
                <a:solidFill>
                  <a:schemeClr val="tx1"/>
                </a:solidFill>
                <a:latin typeface="Cascadia Mono" panose="020B0609020000020004" pitchFamily="49" charset="0"/>
              </a:rPr>
              <a:t>(</a:t>
            </a:r>
            <a:r>
              <a:rPr lang="en-US" sz="1800" b="1" dirty="0">
                <a:solidFill>
                  <a:srgbClr val="00B0F0"/>
                </a:solidFill>
                <a:latin typeface="Cascadia Mono" panose="020B0609020000020004" pitchFamily="49" charset="0"/>
              </a:rPr>
              <a:t>delegate</a:t>
            </a:r>
            <a:r>
              <a:rPr lang="en-US" sz="1800" dirty="0">
                <a:solidFill>
                  <a:schemeClr val="tx1"/>
                </a:solidFill>
                <a:latin typeface="Cascadia Mono" panose="020B0609020000020004" pitchFamily="49" charset="0"/>
              </a:rPr>
              <a:t> (student std) { return std.id == 5; });</a:t>
            </a:r>
            <a:endParaRPr lang="en-US" dirty="0">
              <a:solidFill>
                <a:schemeClr val="tx1"/>
              </a:solidFill>
            </a:endParaRPr>
          </a:p>
          <a:p>
            <a:endParaRPr lang="en-US" dirty="0">
              <a:solidFill>
                <a:schemeClr val="tx1"/>
              </a:solidFill>
            </a:endParaRPr>
          </a:p>
          <a:p>
            <a:r>
              <a:rPr lang="en-US" sz="2400" b="1" dirty="0">
                <a:solidFill>
                  <a:srgbClr val="FFFF00"/>
                </a:solidFill>
              </a:rPr>
              <a:t>Very important note</a:t>
            </a:r>
          </a:p>
          <a:p>
            <a:r>
              <a:rPr lang="en-US" dirty="0"/>
              <a:t>Func&lt;</a:t>
            </a:r>
            <a:r>
              <a:rPr lang="en-US" dirty="0" err="1"/>
              <a:t>TEntity</a:t>
            </a:r>
            <a:r>
              <a:rPr lang="en-US" dirty="0"/>
              <a:t>, bool&gt;</a:t>
            </a:r>
          </a:p>
          <a:p>
            <a:pPr lvl="1"/>
            <a:r>
              <a:rPr lang="en-US" dirty="0"/>
              <a:t>This delegate cannot be translated into SQL Query, so EF return all records then the filtration applied on memory</a:t>
            </a:r>
          </a:p>
          <a:p>
            <a:r>
              <a:rPr lang="en-US" dirty="0"/>
              <a:t>Expression&lt;Func&lt;</a:t>
            </a:r>
            <a:r>
              <a:rPr lang="en-US" dirty="0" err="1"/>
              <a:t>TEntity</a:t>
            </a:r>
            <a:r>
              <a:rPr lang="en-US" dirty="0"/>
              <a:t>, bool&gt;&gt; </a:t>
            </a:r>
          </a:p>
          <a:p>
            <a:pPr lvl="1"/>
            <a:r>
              <a:rPr lang="en-US" dirty="0"/>
              <a:t>Can be converted into SQL. Entity Framework Core can translate this expression into SQL, so the filtration is </a:t>
            </a:r>
            <a:r>
              <a:rPr lang="en-US" dirty="0">
                <a:solidFill>
                  <a:schemeClr val="tx1"/>
                </a:solidFill>
              </a:rPr>
              <a:t> done in DB</a:t>
            </a:r>
          </a:p>
        </p:txBody>
      </p:sp>
    </p:spTree>
    <p:extLst>
      <p:ext uri="{BB962C8B-B14F-4D97-AF65-F5344CB8AC3E}">
        <p14:creationId xmlns:p14="http://schemas.microsoft.com/office/powerpoint/2010/main" val="1836820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38964-5427-B23F-F856-8C85B2F9B06D}"/>
              </a:ext>
            </a:extLst>
          </p:cNvPr>
          <p:cNvSpPr>
            <a:spLocks noGrp="1"/>
          </p:cNvSpPr>
          <p:nvPr>
            <p:ph type="title"/>
          </p:nvPr>
        </p:nvSpPr>
        <p:spPr>
          <a:xfrm>
            <a:off x="913795" y="0"/>
            <a:ext cx="10353762" cy="492369"/>
          </a:xfrm>
        </p:spPr>
        <p:txBody>
          <a:bodyPr>
            <a:normAutofit fontScale="90000"/>
          </a:bodyPr>
          <a:lstStyle/>
          <a:p>
            <a:r>
              <a:rPr lang="en-US" dirty="0"/>
              <a:t>event</a:t>
            </a:r>
          </a:p>
        </p:txBody>
      </p:sp>
      <p:sp>
        <p:nvSpPr>
          <p:cNvPr id="3" name="Content Placeholder 2">
            <a:extLst>
              <a:ext uri="{FF2B5EF4-FFF2-40B4-BE49-F238E27FC236}">
                <a16:creationId xmlns:a16="http://schemas.microsoft.com/office/drawing/2014/main" id="{2BCD4513-E7E0-302D-F160-2E7FC2445305}"/>
              </a:ext>
            </a:extLst>
          </p:cNvPr>
          <p:cNvSpPr>
            <a:spLocks noGrp="1"/>
          </p:cNvSpPr>
          <p:nvPr>
            <p:ph idx="1"/>
          </p:nvPr>
        </p:nvSpPr>
        <p:spPr>
          <a:xfrm>
            <a:off x="110532" y="592852"/>
            <a:ext cx="11997732" cy="6265148"/>
          </a:xfrm>
        </p:spPr>
        <p:txBody>
          <a:bodyPr>
            <a:normAutofit/>
          </a:bodyPr>
          <a:lstStyle/>
          <a:p>
            <a:r>
              <a:rPr lang="en-US" dirty="0"/>
              <a:t>An </a:t>
            </a:r>
            <a:r>
              <a:rPr lang="en-US" b="1" dirty="0">
                <a:solidFill>
                  <a:srgbClr val="00B0F0"/>
                </a:solidFill>
              </a:rPr>
              <a:t>event</a:t>
            </a:r>
            <a:r>
              <a:rPr lang="en-US" dirty="0"/>
              <a:t> is a special kind of delegate </a:t>
            </a:r>
          </a:p>
          <a:p>
            <a:r>
              <a:rPr lang="en-US" dirty="0"/>
              <a:t>Used to notify multiple subscribers about certain actions or changes.</a:t>
            </a:r>
          </a:p>
          <a:p>
            <a:r>
              <a:rPr lang="en-US" b="1" dirty="0">
                <a:solidFill>
                  <a:srgbClr val="FFFF00"/>
                </a:solidFill>
              </a:rPr>
              <a:t>Events provide a layer of encapsulation over delegates</a:t>
            </a:r>
          </a:p>
          <a:p>
            <a:r>
              <a:rPr lang="en-US" dirty="0"/>
              <a:t>Events can only be invoked by the class that defines them</a:t>
            </a:r>
          </a:p>
          <a:p>
            <a:r>
              <a:rPr lang="en-US" dirty="0"/>
              <a:t>Delegates can be invoked directly from an external class</a:t>
            </a:r>
          </a:p>
          <a:p>
            <a:r>
              <a:rPr lang="en-US" dirty="0"/>
              <a:t>ensuring that only the event’s class can invoke the event, while external classes can only subscribe or unsubscribe from it.</a:t>
            </a:r>
          </a:p>
          <a:p>
            <a:r>
              <a:rPr lang="en-US" dirty="0"/>
              <a:t>you keep in mind: </a:t>
            </a:r>
          </a:p>
          <a:p>
            <a:pPr lvl="1"/>
            <a:r>
              <a:rPr lang="en-US" dirty="0"/>
              <a:t>[publisher, publisher method that fire(invoke) delegate, you need to ensure that delegate is not a null to prevent null reference exception],</a:t>
            </a:r>
          </a:p>
          <a:p>
            <a:pPr lvl="1"/>
            <a:r>
              <a:rPr lang="en-US" dirty="0"/>
              <a:t>[subscriber, function assigned to delegate by which notify the delegate invoking ]</a:t>
            </a:r>
          </a:p>
          <a:p>
            <a:endParaRPr lang="en-US" dirty="0"/>
          </a:p>
        </p:txBody>
      </p:sp>
    </p:spTree>
    <p:extLst>
      <p:ext uri="{BB962C8B-B14F-4D97-AF65-F5344CB8AC3E}">
        <p14:creationId xmlns:p14="http://schemas.microsoft.com/office/powerpoint/2010/main" val="4268483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C6978-87AC-3698-E276-207163299610}"/>
              </a:ext>
            </a:extLst>
          </p:cNvPr>
          <p:cNvSpPr>
            <a:spLocks noGrp="1"/>
          </p:cNvSpPr>
          <p:nvPr>
            <p:ph type="title"/>
          </p:nvPr>
        </p:nvSpPr>
        <p:spPr>
          <a:xfrm>
            <a:off x="919119" y="0"/>
            <a:ext cx="10353762" cy="582804"/>
          </a:xfrm>
        </p:spPr>
        <p:txBody>
          <a:bodyPr>
            <a:normAutofit fontScale="90000"/>
          </a:bodyPr>
          <a:lstStyle/>
          <a:p>
            <a:r>
              <a:rPr lang="en-US" dirty="0"/>
              <a:t>Event example</a:t>
            </a:r>
          </a:p>
        </p:txBody>
      </p:sp>
      <p:sp>
        <p:nvSpPr>
          <p:cNvPr id="3" name="Content Placeholder 2">
            <a:extLst>
              <a:ext uri="{FF2B5EF4-FFF2-40B4-BE49-F238E27FC236}">
                <a16:creationId xmlns:a16="http://schemas.microsoft.com/office/drawing/2014/main" id="{A79203E8-20BC-08D3-22E4-6FB4B5B0B5E4}"/>
              </a:ext>
            </a:extLst>
          </p:cNvPr>
          <p:cNvSpPr>
            <a:spLocks noGrp="1"/>
          </p:cNvSpPr>
          <p:nvPr>
            <p:ph idx="1"/>
          </p:nvPr>
        </p:nvSpPr>
        <p:spPr>
          <a:xfrm>
            <a:off x="200967" y="582805"/>
            <a:ext cx="11766620" cy="6275196"/>
          </a:xfrm>
        </p:spPr>
        <p:txBody>
          <a:bodyPr/>
          <a:lstStyle/>
          <a:p>
            <a:pPr indent="-342900" fontAlgn="base"/>
            <a:r>
              <a:rPr lang="en-US" altLang="en-US" dirty="0"/>
              <a:t>public delegate void MyDelegate(string message); </a:t>
            </a:r>
          </a:p>
          <a:p>
            <a:pPr indent="-342900" fontAlgn="base"/>
            <a:r>
              <a:rPr lang="en-US" dirty="0"/>
              <a:t>public class Publisher </a:t>
            </a:r>
          </a:p>
          <a:p>
            <a:pPr lvl="1" indent="-342900" defTabSz="914400" eaLnBrk="0" fontAlgn="base" hangingPunct="0">
              <a:spcBef>
                <a:spcPct val="0"/>
              </a:spcBef>
              <a:spcAft>
                <a:spcPct val="0"/>
              </a:spcAft>
              <a:buClrTx/>
              <a:buSzTx/>
            </a:pPr>
            <a:r>
              <a:rPr lang="en-US" sz="2000" dirty="0"/>
              <a:t>public event MyDelegate MyEvent;</a:t>
            </a:r>
          </a:p>
          <a:p>
            <a:pPr lvl="1" indent="-342900" defTabSz="914400" eaLnBrk="0" fontAlgn="base" hangingPunct="0">
              <a:spcBef>
                <a:spcPct val="0"/>
              </a:spcBef>
              <a:spcAft>
                <a:spcPct val="0"/>
              </a:spcAft>
              <a:buClrTx/>
              <a:buSzTx/>
            </a:pPr>
            <a:r>
              <a:rPr lang="en-US" sz="2000" dirty="0"/>
              <a:t>public void </a:t>
            </a:r>
            <a:r>
              <a:rPr lang="en-US" sz="2000" b="1" dirty="0">
                <a:solidFill>
                  <a:srgbClr val="00B0F0"/>
                </a:solidFill>
              </a:rPr>
              <a:t>RaiseEvent</a:t>
            </a:r>
            <a:r>
              <a:rPr lang="en-US" sz="2000" dirty="0"/>
              <a:t>(string message) { MyEvent?.Invoke(message); } // Publisher</a:t>
            </a:r>
            <a:r>
              <a:rPr lang="en-US" sz="2400" dirty="0"/>
              <a:t> </a:t>
            </a:r>
            <a:r>
              <a:rPr lang="en-US" sz="2000" dirty="0"/>
              <a:t>method</a:t>
            </a:r>
            <a:endParaRPr lang="en-US" altLang="en-US" sz="2000" dirty="0"/>
          </a:p>
          <a:p>
            <a:pPr marL="0" marR="0" lvl="0" indent="0" algn="l" defTabSz="914400" rtl="0" eaLnBrk="0" fontAlgn="base" latinLnBrk="0" hangingPunct="0">
              <a:spcBef>
                <a:spcPct val="0"/>
              </a:spcBef>
              <a:spcAft>
                <a:spcPct val="0"/>
              </a:spcAft>
              <a:buClrTx/>
              <a:buSzTx/>
              <a:buNone/>
              <a:tabLst/>
            </a:pPr>
            <a:endParaRPr lang="en-US" dirty="0">
              <a:ln>
                <a:noFill/>
              </a:ln>
              <a:solidFill>
                <a:schemeClr val="tx1"/>
              </a:solidFill>
              <a:effectLst/>
              <a:latin typeface="Arial Unicode MS"/>
            </a:endParaRPr>
          </a:p>
          <a:p>
            <a:pPr indent="-342900" defTabSz="914400" eaLnBrk="0" fontAlgn="base" hangingPunct="0">
              <a:spcBef>
                <a:spcPct val="0"/>
              </a:spcBef>
              <a:spcAft>
                <a:spcPct val="0"/>
              </a:spcAft>
              <a:buClrTx/>
              <a:buSzTx/>
            </a:pPr>
            <a:r>
              <a:rPr lang="en-US" dirty="0">
                <a:ln>
                  <a:noFill/>
                </a:ln>
                <a:solidFill>
                  <a:schemeClr val="tx1"/>
                </a:solidFill>
                <a:effectLst/>
                <a:latin typeface="Arial Unicode MS"/>
              </a:rPr>
              <a:t>public class Subscriber </a:t>
            </a:r>
          </a:p>
          <a:p>
            <a:pPr lvl="1" indent="-342900" defTabSz="914400" eaLnBrk="0" fontAlgn="base" hangingPunct="0">
              <a:spcBef>
                <a:spcPct val="0"/>
              </a:spcBef>
              <a:spcAft>
                <a:spcPct val="0"/>
              </a:spcAft>
              <a:buClrTx/>
              <a:buSzTx/>
            </a:pPr>
            <a:r>
              <a:rPr lang="en-US" dirty="0">
                <a:ln>
                  <a:noFill/>
                </a:ln>
                <a:solidFill>
                  <a:schemeClr val="tx1"/>
                </a:solidFill>
                <a:effectLst/>
                <a:latin typeface="Arial Unicode MS"/>
              </a:rPr>
              <a:t>public void </a:t>
            </a:r>
            <a:r>
              <a:rPr lang="en-US" b="1" dirty="0" err="1">
                <a:ln>
                  <a:noFill/>
                </a:ln>
                <a:solidFill>
                  <a:srgbClr val="00B0F0"/>
                </a:solidFill>
                <a:effectLst/>
                <a:latin typeface="Arial Unicode MS"/>
              </a:rPr>
              <a:t>OnEventRaised</a:t>
            </a:r>
            <a:r>
              <a:rPr lang="en-US" dirty="0">
                <a:ln>
                  <a:noFill/>
                </a:ln>
                <a:solidFill>
                  <a:schemeClr val="tx1"/>
                </a:solidFill>
                <a:effectLst/>
                <a:latin typeface="Arial Unicode MS"/>
              </a:rPr>
              <a:t>(string message) { Console.WriteLine("Event received: " + message); } </a:t>
            </a:r>
            <a:endParaRPr lang="en-US" altLang="en-US" dirty="0">
              <a:ln>
                <a:noFill/>
              </a:ln>
              <a:solidFill>
                <a:schemeClr val="tx1"/>
              </a:solidFill>
              <a:effectLst/>
              <a:latin typeface="Arial Unicode MS"/>
            </a:endParaRPr>
          </a:p>
          <a:p>
            <a:endParaRPr lang="en-US" dirty="0"/>
          </a:p>
          <a:p>
            <a:r>
              <a:rPr lang="en-US" dirty="0"/>
              <a:t>static void Main() </a:t>
            </a:r>
          </a:p>
          <a:p>
            <a:pPr lvl="1"/>
            <a:r>
              <a:rPr lang="en-US" dirty="0"/>
              <a:t>Publisher pub = new Publisher()</a:t>
            </a:r>
          </a:p>
          <a:p>
            <a:pPr lvl="1"/>
            <a:r>
              <a:rPr lang="en-US" dirty="0"/>
              <a:t>Subscriber sub = new Subscriber(); subscriber</a:t>
            </a:r>
          </a:p>
          <a:p>
            <a:pPr lvl="1"/>
            <a:r>
              <a:rPr lang="en-US" dirty="0"/>
              <a:t> </a:t>
            </a:r>
            <a:r>
              <a:rPr lang="en-US" dirty="0" err="1"/>
              <a:t>pub.MyEvent</a:t>
            </a:r>
            <a:r>
              <a:rPr lang="en-US" dirty="0"/>
              <a:t> += </a:t>
            </a:r>
            <a:r>
              <a:rPr lang="en-US" dirty="0" err="1"/>
              <a:t>sub.</a:t>
            </a:r>
            <a:r>
              <a:rPr lang="en-US" dirty="0" err="1">
                <a:solidFill>
                  <a:srgbClr val="00B0F0"/>
                </a:solidFill>
              </a:rPr>
              <a:t>OnEventRaised</a:t>
            </a:r>
            <a:r>
              <a:rPr lang="en-US" dirty="0"/>
              <a:t>; </a:t>
            </a:r>
          </a:p>
          <a:p>
            <a:pPr lvl="1"/>
            <a:r>
              <a:rPr lang="en-US" dirty="0" err="1"/>
              <a:t>pub.</a:t>
            </a:r>
            <a:r>
              <a:rPr lang="en-US" b="1" dirty="0" err="1">
                <a:solidFill>
                  <a:srgbClr val="00B0F0"/>
                </a:solidFill>
              </a:rPr>
              <a:t>RaiseEvent</a:t>
            </a:r>
            <a:r>
              <a:rPr lang="en-US" dirty="0"/>
              <a:t>("Hello, Events!"); }</a:t>
            </a:r>
          </a:p>
        </p:txBody>
      </p:sp>
    </p:spTree>
    <p:extLst>
      <p:ext uri="{BB962C8B-B14F-4D97-AF65-F5344CB8AC3E}">
        <p14:creationId xmlns:p14="http://schemas.microsoft.com/office/powerpoint/2010/main" val="444059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E5B38-0B1D-DB7D-FFB4-561E6A8165C0}"/>
              </a:ext>
            </a:extLst>
          </p:cNvPr>
          <p:cNvSpPr>
            <a:spLocks noGrp="1"/>
          </p:cNvSpPr>
          <p:nvPr>
            <p:ph type="title"/>
          </p:nvPr>
        </p:nvSpPr>
        <p:spPr>
          <a:xfrm>
            <a:off x="913795" y="1"/>
            <a:ext cx="10353762" cy="351692"/>
          </a:xfrm>
        </p:spPr>
        <p:txBody>
          <a:bodyPr>
            <a:noAutofit/>
          </a:bodyPr>
          <a:lstStyle/>
          <a:p>
            <a:r>
              <a:rPr lang="en-US" sz="2800" dirty="0"/>
              <a:t>Built-in event</a:t>
            </a:r>
          </a:p>
        </p:txBody>
      </p:sp>
      <p:sp>
        <p:nvSpPr>
          <p:cNvPr id="3" name="Content Placeholder 2">
            <a:extLst>
              <a:ext uri="{FF2B5EF4-FFF2-40B4-BE49-F238E27FC236}">
                <a16:creationId xmlns:a16="http://schemas.microsoft.com/office/drawing/2014/main" id="{4B26E585-0F68-4F14-0A49-CA4137291419}"/>
              </a:ext>
            </a:extLst>
          </p:cNvPr>
          <p:cNvSpPr>
            <a:spLocks noGrp="1"/>
          </p:cNvSpPr>
          <p:nvPr>
            <p:ph idx="1"/>
          </p:nvPr>
        </p:nvSpPr>
        <p:spPr>
          <a:xfrm>
            <a:off x="100484" y="351694"/>
            <a:ext cx="12017828" cy="6506306"/>
          </a:xfrm>
        </p:spPr>
        <p:txBody>
          <a:bodyPr/>
          <a:lstStyle/>
          <a:p>
            <a:r>
              <a:rPr lang="en-US" b="1" dirty="0">
                <a:solidFill>
                  <a:srgbClr val="FFFF00"/>
                </a:solidFill>
              </a:rPr>
              <a:t>delegate void </a:t>
            </a:r>
            <a:r>
              <a:rPr lang="en-US" b="1" dirty="0" err="1">
                <a:solidFill>
                  <a:srgbClr val="FFFF00"/>
                </a:solidFill>
              </a:rPr>
              <a:t>Eventhandler</a:t>
            </a:r>
            <a:r>
              <a:rPr lang="en-US" b="1" dirty="0">
                <a:solidFill>
                  <a:srgbClr val="FFFF00"/>
                </a:solidFill>
              </a:rPr>
              <a:t>(object sender , </a:t>
            </a:r>
            <a:r>
              <a:rPr lang="en-US" b="1" dirty="0" err="1">
                <a:solidFill>
                  <a:srgbClr val="FFFF00"/>
                </a:solidFill>
              </a:rPr>
              <a:t>eventargs</a:t>
            </a:r>
            <a:r>
              <a:rPr lang="en-US" b="1" dirty="0">
                <a:solidFill>
                  <a:srgbClr val="FFFF00"/>
                </a:solidFill>
              </a:rPr>
              <a:t> e)</a:t>
            </a:r>
          </a:p>
          <a:p>
            <a:r>
              <a:rPr lang="en-US" b="1" dirty="0">
                <a:solidFill>
                  <a:srgbClr val="FFFF00"/>
                </a:solidFill>
              </a:rPr>
              <a:t>delegate void </a:t>
            </a:r>
            <a:r>
              <a:rPr lang="en-US" b="1" dirty="0" err="1">
                <a:solidFill>
                  <a:srgbClr val="FFFF00"/>
                </a:solidFill>
              </a:rPr>
              <a:t>eventhandler</a:t>
            </a:r>
            <a:r>
              <a:rPr lang="en-US" b="1" dirty="0">
                <a:solidFill>
                  <a:srgbClr val="FFFF00"/>
                </a:solidFill>
              </a:rPr>
              <a:t>&lt;t&gt;(object sender ,t e)	// generic where t must be of type </a:t>
            </a:r>
            <a:r>
              <a:rPr lang="en-US" dirty="0" err="1"/>
              <a:t>EventArgs</a:t>
            </a:r>
            <a:r>
              <a:rPr lang="en-US" b="1" dirty="0">
                <a:solidFill>
                  <a:srgbClr val="FFFF00"/>
                </a:solidFill>
              </a:rPr>
              <a:t> </a:t>
            </a:r>
          </a:p>
          <a:p>
            <a:r>
              <a:rPr lang="en-US" dirty="0"/>
              <a:t>public class </a:t>
            </a:r>
            <a:r>
              <a:rPr lang="en-US" b="1" dirty="0">
                <a:solidFill>
                  <a:srgbClr val="FF0000"/>
                </a:solidFill>
              </a:rPr>
              <a:t>VideoEventArgs</a:t>
            </a:r>
            <a:r>
              <a:rPr lang="en-US" dirty="0"/>
              <a:t> : </a:t>
            </a:r>
            <a:r>
              <a:rPr lang="en-US" dirty="0" err="1"/>
              <a:t>EventArgs</a:t>
            </a:r>
            <a:endParaRPr lang="en-US" dirty="0"/>
          </a:p>
          <a:p>
            <a:pPr lvl="1"/>
            <a:r>
              <a:rPr lang="en-US" dirty="0"/>
              <a:t>public string Title { get; set; } 		public decimal </a:t>
            </a:r>
            <a:r>
              <a:rPr lang="en-US" dirty="0" err="1"/>
              <a:t>Url</a:t>
            </a:r>
            <a:r>
              <a:rPr lang="en-US" dirty="0"/>
              <a:t> { get; get; }</a:t>
            </a:r>
          </a:p>
          <a:p>
            <a:r>
              <a:rPr lang="en-US" dirty="0"/>
              <a:t>class MrBeast</a:t>
            </a:r>
          </a:p>
          <a:p>
            <a:pPr lvl="1"/>
            <a:r>
              <a:rPr lang="en-US" dirty="0"/>
              <a:t>public </a:t>
            </a:r>
            <a:r>
              <a:rPr lang="en-US" b="1" dirty="0">
                <a:solidFill>
                  <a:srgbClr val="FFC000"/>
                </a:solidFill>
              </a:rPr>
              <a:t>event</a:t>
            </a:r>
            <a:r>
              <a:rPr lang="en-US" dirty="0"/>
              <a:t> </a:t>
            </a:r>
            <a:r>
              <a:rPr lang="en-US" b="1" dirty="0" err="1">
                <a:solidFill>
                  <a:srgbClr val="FFFF00"/>
                </a:solidFill>
              </a:rPr>
              <a:t>EventHandler</a:t>
            </a:r>
            <a:r>
              <a:rPr lang="en-US" dirty="0"/>
              <a:t>&lt;</a:t>
            </a:r>
            <a:r>
              <a:rPr lang="en-US" b="1" dirty="0">
                <a:solidFill>
                  <a:srgbClr val="FF0000"/>
                </a:solidFill>
              </a:rPr>
              <a:t>VideoEventArgs</a:t>
            </a:r>
            <a:r>
              <a:rPr lang="en-US" dirty="0"/>
              <a:t>&gt; </a:t>
            </a:r>
            <a:r>
              <a:rPr lang="en-US" b="1" dirty="0">
                <a:solidFill>
                  <a:srgbClr val="FF0000"/>
                </a:solidFill>
              </a:rPr>
              <a:t>VideoUploaded</a:t>
            </a:r>
            <a:r>
              <a:rPr lang="en-US" dirty="0"/>
              <a:t>;</a:t>
            </a:r>
          </a:p>
          <a:p>
            <a:pPr lvl="1"/>
            <a:r>
              <a:rPr lang="en-US" dirty="0"/>
              <a:t>public void </a:t>
            </a:r>
            <a:r>
              <a:rPr lang="en-US" b="1" dirty="0">
                <a:solidFill>
                  <a:srgbClr val="FFFF00"/>
                </a:solidFill>
              </a:rPr>
              <a:t>UploadVideo</a:t>
            </a:r>
            <a:r>
              <a:rPr lang="en-US" dirty="0"/>
              <a:t> (string title, decimal URL) { </a:t>
            </a:r>
            <a:r>
              <a:rPr lang="en-US" sz="2000" b="1" dirty="0">
                <a:solidFill>
                  <a:srgbClr val="FFFF00"/>
                </a:solidFill>
              </a:rPr>
              <a:t>OnVideoUploaded</a:t>
            </a:r>
            <a:r>
              <a:rPr lang="en-US" dirty="0"/>
              <a:t>( new VideoEventArgs(title, URL ) ); }</a:t>
            </a:r>
          </a:p>
          <a:p>
            <a:pPr lvl="1"/>
            <a:r>
              <a:rPr lang="en-US" dirty="0"/>
              <a:t>protected virtual void </a:t>
            </a:r>
            <a:r>
              <a:rPr lang="en-US" b="1" dirty="0">
                <a:solidFill>
                  <a:srgbClr val="FFFF00"/>
                </a:solidFill>
              </a:rPr>
              <a:t>OnVideoUploaded</a:t>
            </a:r>
            <a:r>
              <a:rPr lang="en-US" dirty="0"/>
              <a:t>( VideoEventArgs e ) { </a:t>
            </a:r>
            <a:r>
              <a:rPr lang="en-US" b="1" dirty="0">
                <a:solidFill>
                  <a:srgbClr val="FFFF00"/>
                </a:solidFill>
              </a:rPr>
              <a:t>VideoUploaded</a:t>
            </a:r>
            <a:r>
              <a:rPr lang="en-US" dirty="0"/>
              <a:t>?.Invoke(this, e); }</a:t>
            </a:r>
          </a:p>
          <a:p>
            <a:r>
              <a:rPr lang="en-US" dirty="0"/>
              <a:t>class Subscriber</a:t>
            </a:r>
          </a:p>
          <a:p>
            <a:pPr lvl="1"/>
            <a:r>
              <a:rPr lang="en-US" dirty="0"/>
              <a:t>public void OnVideoUploaded (object sender, VideoEventArgs e){ //code to notify that mrBeast publish video }</a:t>
            </a:r>
          </a:p>
          <a:p>
            <a:r>
              <a:rPr lang="en-US" sz="1800" dirty="0"/>
              <a:t>MrBeast mrBeast = new MrBeast();  // publisher</a:t>
            </a:r>
          </a:p>
          <a:p>
            <a:r>
              <a:rPr lang="en-US" sz="1800" dirty="0"/>
              <a:t>Subscriber subscriber1 = new Subscriber("Alice");	Subscriber subscriber2 = new Subscriber("Bob");</a:t>
            </a:r>
          </a:p>
          <a:p>
            <a:r>
              <a:rPr lang="en-US" sz="1800" dirty="0"/>
              <a:t>mrBeast.VideoUploaded += subscriber1.OnVideoUploaded;</a:t>
            </a:r>
          </a:p>
          <a:p>
            <a:r>
              <a:rPr lang="en-US" sz="1600" dirty="0"/>
              <a:t>mrBeast.VideoUploaded += subscriber2.OnVideoUploaded;</a:t>
            </a:r>
          </a:p>
          <a:p>
            <a:r>
              <a:rPr lang="en-US" sz="1600" dirty="0"/>
              <a:t>mrBeast.UploadVideo("Last to Leave Circle Wins $10,000", "https://youtu.be/abc456");    // </a:t>
            </a:r>
            <a:r>
              <a:rPr lang="en-US" sz="1400" dirty="0"/>
              <a:t>Upload a video</a:t>
            </a:r>
            <a:endParaRPr lang="en-US" sz="1600" dirty="0"/>
          </a:p>
        </p:txBody>
      </p:sp>
    </p:spTree>
    <p:extLst>
      <p:ext uri="{BB962C8B-B14F-4D97-AF65-F5344CB8AC3E}">
        <p14:creationId xmlns:p14="http://schemas.microsoft.com/office/powerpoint/2010/main" val="1835534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C0233-C918-CA64-96D3-0B40DD742A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1CE3CEC-20B7-21B5-2268-1F6D539E762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65951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3515-746A-74A3-EA31-56BA28B4ACDE}"/>
              </a:ext>
            </a:extLst>
          </p:cNvPr>
          <p:cNvSpPr>
            <a:spLocks noGrp="1"/>
          </p:cNvSpPr>
          <p:nvPr>
            <p:ph type="title"/>
          </p:nvPr>
        </p:nvSpPr>
        <p:spPr>
          <a:xfrm>
            <a:off x="984133" y="0"/>
            <a:ext cx="10353762" cy="602901"/>
          </a:xfrm>
        </p:spPr>
        <p:txBody>
          <a:bodyPr>
            <a:normAutofit fontScale="90000"/>
          </a:bodyPr>
          <a:lstStyle/>
          <a:p>
            <a:r>
              <a:rPr lang="en-US" dirty="0"/>
              <a:t>Stateless operations</a:t>
            </a:r>
          </a:p>
        </p:txBody>
      </p:sp>
      <p:sp>
        <p:nvSpPr>
          <p:cNvPr id="3" name="Content Placeholder 2">
            <a:extLst>
              <a:ext uri="{FF2B5EF4-FFF2-40B4-BE49-F238E27FC236}">
                <a16:creationId xmlns:a16="http://schemas.microsoft.com/office/drawing/2014/main" id="{50461E68-18AC-8CC2-A408-249BF7997515}"/>
              </a:ext>
            </a:extLst>
          </p:cNvPr>
          <p:cNvSpPr>
            <a:spLocks noGrp="1"/>
          </p:cNvSpPr>
          <p:nvPr>
            <p:ph idx="1"/>
          </p:nvPr>
        </p:nvSpPr>
        <p:spPr>
          <a:xfrm>
            <a:off x="913795" y="602901"/>
            <a:ext cx="10353762" cy="5188299"/>
          </a:xfrm>
        </p:spPr>
        <p:txBody>
          <a:bodyPr/>
          <a:lstStyle/>
          <a:p>
            <a:r>
              <a:rPr lang="en-US" dirty="0"/>
              <a:t>stateless operation</a:t>
            </a:r>
          </a:p>
          <a:p>
            <a:pPr lvl="1"/>
            <a:r>
              <a:rPr lang="en-US" dirty="0"/>
              <a:t>Functions that return the same result given the same inputs and have no side effects. For example, a function that adds two numbers: public int Add(int a, int b) { return a + b; }</a:t>
            </a:r>
          </a:p>
          <a:p>
            <a:pPr lvl="1"/>
            <a:r>
              <a:rPr lang="en-US" dirty="0"/>
              <a:t>Each invocation of a stateless service or method is independent and does not depend on any previous interactions.</a:t>
            </a:r>
          </a:p>
          <a:p>
            <a:pPr lvl="1"/>
            <a:r>
              <a:rPr lang="en-US" dirty="0"/>
              <a:t>Utility Services: designed to perform common, reusable tasks that are often needed across different parts of an application. these tasks are typically stateless and do not depend on the context or state of other operations like math operations, string manipulation.</a:t>
            </a:r>
          </a:p>
          <a:p>
            <a:endParaRPr lang="en-US" dirty="0"/>
          </a:p>
          <a:p>
            <a:endParaRPr lang="en-US" dirty="0"/>
          </a:p>
          <a:p>
            <a:endParaRPr lang="en-US" dirty="0"/>
          </a:p>
        </p:txBody>
      </p:sp>
    </p:spTree>
    <p:extLst>
      <p:ext uri="{BB962C8B-B14F-4D97-AF65-F5344CB8AC3E}">
        <p14:creationId xmlns:p14="http://schemas.microsoft.com/office/powerpoint/2010/main" val="1792167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C1119-C1DA-773B-97D3-E4F167021466}"/>
              </a:ext>
            </a:extLst>
          </p:cNvPr>
          <p:cNvSpPr>
            <a:spLocks noGrp="1"/>
          </p:cNvSpPr>
          <p:nvPr>
            <p:ph type="title"/>
          </p:nvPr>
        </p:nvSpPr>
        <p:spPr>
          <a:xfrm>
            <a:off x="913795" y="0"/>
            <a:ext cx="11278205" cy="683288"/>
          </a:xfrm>
        </p:spPr>
        <p:txBody>
          <a:bodyPr>
            <a:noAutofit/>
          </a:bodyPr>
          <a:lstStyle/>
          <a:p>
            <a:r>
              <a:rPr lang="en-US" sz="2800" b="1" dirty="0">
                <a:solidFill>
                  <a:srgbClr val="FF0000"/>
                </a:solidFill>
              </a:rPr>
              <a:t>the differences between synchronous and asynchronous</a:t>
            </a:r>
          </a:p>
        </p:txBody>
      </p:sp>
      <p:sp>
        <p:nvSpPr>
          <p:cNvPr id="3" name="Content Placeholder 2">
            <a:extLst>
              <a:ext uri="{FF2B5EF4-FFF2-40B4-BE49-F238E27FC236}">
                <a16:creationId xmlns:a16="http://schemas.microsoft.com/office/drawing/2014/main" id="{04D62A59-3C11-5AEE-D36F-1D6A4E306044}"/>
              </a:ext>
            </a:extLst>
          </p:cNvPr>
          <p:cNvSpPr>
            <a:spLocks noGrp="1"/>
          </p:cNvSpPr>
          <p:nvPr>
            <p:ph idx="1"/>
          </p:nvPr>
        </p:nvSpPr>
        <p:spPr>
          <a:xfrm>
            <a:off x="331596" y="683288"/>
            <a:ext cx="11485266" cy="6174712"/>
          </a:xfrm>
        </p:spPr>
        <p:txBody>
          <a:bodyPr>
            <a:normAutofit/>
          </a:bodyPr>
          <a:lstStyle/>
          <a:p>
            <a:r>
              <a:rPr lang="en-US" sz="2400" b="1" dirty="0">
                <a:solidFill>
                  <a:srgbClr val="FF0000"/>
                </a:solidFill>
              </a:rPr>
              <a:t>synchronous programming</a:t>
            </a:r>
            <a:r>
              <a:rPr lang="en-US" dirty="0"/>
              <a:t>:</a:t>
            </a:r>
          </a:p>
          <a:p>
            <a:pPr lvl="1"/>
            <a:r>
              <a:rPr lang="en-US" dirty="0"/>
              <a:t>tasks are performed one after another. This means that the program waits for each task to complete before moving on to the next one</a:t>
            </a:r>
          </a:p>
          <a:p>
            <a:pPr lvl="1"/>
            <a:r>
              <a:rPr lang="en-US" dirty="0"/>
              <a:t>when a method is called, the program will block and wait until that method has completed</a:t>
            </a:r>
          </a:p>
          <a:p>
            <a:r>
              <a:rPr lang="en-US" b="1" dirty="0">
                <a:solidFill>
                  <a:srgbClr val="FF0000"/>
                </a:solidFill>
              </a:rPr>
              <a:t>Asynchronous Programming</a:t>
            </a:r>
          </a:p>
          <a:p>
            <a:pPr lvl="1"/>
            <a:r>
              <a:rPr lang="en-US" dirty="0"/>
              <a:t>allows tasks to be performed concurrently</a:t>
            </a:r>
          </a:p>
          <a:p>
            <a:pPr lvl="1"/>
            <a:r>
              <a:rPr lang="en-US" dirty="0"/>
              <a:t>return type of </a:t>
            </a:r>
            <a:r>
              <a:rPr lang="en-US" b="1" dirty="0">
                <a:solidFill>
                  <a:srgbClr val="FFFF00"/>
                </a:solidFill>
              </a:rPr>
              <a:t>async</a:t>
            </a:r>
            <a:r>
              <a:rPr lang="en-US" dirty="0"/>
              <a:t> method must be </a:t>
            </a:r>
            <a:r>
              <a:rPr lang="en-US" b="1" dirty="0">
                <a:solidFill>
                  <a:srgbClr val="FFFF00"/>
                </a:solidFill>
              </a:rPr>
              <a:t>Task or Task&lt;T&gt;</a:t>
            </a:r>
          </a:p>
          <a:p>
            <a:pPr lvl="1"/>
            <a:r>
              <a:rPr lang="en-US" b="1" dirty="0">
                <a:solidFill>
                  <a:srgbClr val="FF0000"/>
                </a:solidFill>
              </a:rPr>
              <a:t>Await</a:t>
            </a:r>
            <a:r>
              <a:rPr lang="en-US" dirty="0"/>
              <a:t>: Used to wait for an asynchronous operations to complete without blocking the calling thread so The program doesn't block while waiting for the task to complete, must be used within async method</a:t>
            </a:r>
          </a:p>
          <a:p>
            <a:r>
              <a:rPr lang="en-US" dirty="0"/>
              <a:t>method with name func1 return </a:t>
            </a:r>
            <a:r>
              <a:rPr lang="en-US" dirty="0">
                <a:sym typeface="Wingdings" panose="05000000000000000000" pitchFamily="2" charset="2"/>
              </a:rPr>
              <a:t></a:t>
            </a:r>
            <a:r>
              <a:rPr lang="en-US" dirty="0"/>
              <a:t> Task&lt;string&gt; to call it</a:t>
            </a:r>
          </a:p>
          <a:p>
            <a:pPr lvl="1"/>
            <a:r>
              <a:rPr lang="en-US" dirty="0"/>
              <a:t>the current method should be </a:t>
            </a:r>
            <a:r>
              <a:rPr lang="en-US" b="1" dirty="0">
                <a:solidFill>
                  <a:srgbClr val="FFFF00"/>
                </a:solidFill>
              </a:rPr>
              <a:t>async that must be Task or Task&lt;T&gt;</a:t>
            </a:r>
          </a:p>
          <a:p>
            <a:pPr lvl="1"/>
            <a:r>
              <a:rPr lang="en-US" dirty="0"/>
              <a:t>string res = await func1()</a:t>
            </a:r>
          </a:p>
          <a:p>
            <a:r>
              <a:rPr lang="en-US" dirty="0"/>
              <a:t>Return a Task: when Asynchronous method called Immediately after initiating the operation, the method returns a Task to the caller, allowing the caller to continue executing without waiting for the database operation to complete. </a:t>
            </a:r>
          </a:p>
          <a:p>
            <a:endParaRPr lang="en-US" dirty="0"/>
          </a:p>
        </p:txBody>
      </p:sp>
    </p:spTree>
    <p:extLst>
      <p:ext uri="{BB962C8B-B14F-4D97-AF65-F5344CB8AC3E}">
        <p14:creationId xmlns:p14="http://schemas.microsoft.com/office/powerpoint/2010/main" val="1143936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0EB5F-D45C-E6C6-F149-36EEA36BA10E}"/>
              </a:ext>
            </a:extLst>
          </p:cNvPr>
          <p:cNvSpPr>
            <a:spLocks noGrp="1"/>
          </p:cNvSpPr>
          <p:nvPr>
            <p:ph type="title"/>
          </p:nvPr>
        </p:nvSpPr>
        <p:spPr>
          <a:xfrm>
            <a:off x="913795" y="0"/>
            <a:ext cx="10353762" cy="602901"/>
          </a:xfrm>
        </p:spPr>
        <p:txBody>
          <a:bodyPr>
            <a:normAutofit fontScale="90000"/>
          </a:bodyPr>
          <a:lstStyle/>
          <a:p>
            <a:r>
              <a:rPr lang="en-US" sz="4000" b="1" dirty="0">
                <a:solidFill>
                  <a:srgbClr val="FF0000"/>
                </a:solidFill>
              </a:rPr>
              <a:t>Asynchronous example</a:t>
            </a:r>
            <a:endParaRPr lang="en-US" dirty="0"/>
          </a:p>
        </p:txBody>
      </p:sp>
      <p:sp>
        <p:nvSpPr>
          <p:cNvPr id="3" name="Content Placeholder 2">
            <a:extLst>
              <a:ext uri="{FF2B5EF4-FFF2-40B4-BE49-F238E27FC236}">
                <a16:creationId xmlns:a16="http://schemas.microsoft.com/office/drawing/2014/main" id="{50255224-DF98-1F43-D6A5-5A62C3E72243}"/>
              </a:ext>
            </a:extLst>
          </p:cNvPr>
          <p:cNvSpPr>
            <a:spLocks noGrp="1"/>
          </p:cNvSpPr>
          <p:nvPr>
            <p:ph idx="1"/>
          </p:nvPr>
        </p:nvSpPr>
        <p:spPr>
          <a:xfrm>
            <a:off x="231112" y="602901"/>
            <a:ext cx="11796765" cy="6159640"/>
          </a:xfrm>
        </p:spPr>
        <p:txBody>
          <a:bodyPr>
            <a:normAutofit/>
          </a:bodyPr>
          <a:lstStyle/>
          <a:p>
            <a:pPr marL="36900" indent="0">
              <a:buNone/>
            </a:pPr>
            <a:r>
              <a:rPr lang="en-US" sz="1800" dirty="0"/>
              <a:t>public async Task </a:t>
            </a:r>
            <a:r>
              <a:rPr lang="en-US" sz="1800" dirty="0" err="1"/>
              <a:t>ProcessOrderAsync</a:t>
            </a:r>
            <a:r>
              <a:rPr lang="en-US" sz="1800" dirty="0"/>
              <a:t>(Order order)</a:t>
            </a:r>
          </a:p>
          <a:p>
            <a:pPr marL="36900" indent="0">
              <a:buNone/>
            </a:pPr>
            <a:r>
              <a:rPr lang="en-US" sz="1800" dirty="0"/>
              <a:t>{</a:t>
            </a:r>
          </a:p>
          <a:p>
            <a:pPr marL="36900" indent="0">
              <a:buNone/>
            </a:pPr>
            <a:r>
              <a:rPr lang="en-US" sz="1800" dirty="0"/>
              <a:t>    </a:t>
            </a:r>
            <a:r>
              <a:rPr lang="en-US" sz="1800" dirty="0" err="1"/>
              <a:t>ValidateOrder</a:t>
            </a:r>
            <a:r>
              <a:rPr lang="en-US" sz="1800" dirty="0"/>
              <a:t>(order); 	// Validate the order details (this can remain synchronous).</a:t>
            </a:r>
          </a:p>
          <a:p>
            <a:pPr marL="36900" indent="0">
              <a:buNone/>
            </a:pPr>
            <a:r>
              <a:rPr lang="en-US" sz="1800" dirty="0"/>
              <a:t>    </a:t>
            </a:r>
          </a:p>
          <a:p>
            <a:pPr marL="36900" indent="0">
              <a:buNone/>
            </a:pPr>
            <a:r>
              <a:rPr lang="en-US" sz="1800" dirty="0"/>
              <a:t>    </a:t>
            </a:r>
            <a:r>
              <a:rPr lang="en-US" sz="1800" b="1" dirty="0">
                <a:solidFill>
                  <a:srgbClr val="FFFF00"/>
                </a:solidFill>
              </a:rPr>
              <a:t>await</a:t>
            </a:r>
            <a:r>
              <a:rPr lang="en-US" sz="1800" dirty="0"/>
              <a:t> </a:t>
            </a:r>
            <a:r>
              <a:rPr lang="en-US" sz="1800" b="1" dirty="0" err="1">
                <a:solidFill>
                  <a:srgbClr val="00B0F0"/>
                </a:solidFill>
              </a:rPr>
              <a:t>SaveOrderToDatabaseAsync</a:t>
            </a:r>
            <a:r>
              <a:rPr lang="en-US" sz="1800" dirty="0"/>
              <a:t>(order); // 2. Save the order asynchronously.</a:t>
            </a:r>
          </a:p>
          <a:p>
            <a:pPr marL="36900" indent="0">
              <a:buNone/>
            </a:pPr>
            <a:endParaRPr lang="en-US" sz="1800" dirty="0"/>
          </a:p>
          <a:p>
            <a:pPr marL="36900" indent="0">
              <a:buNone/>
            </a:pPr>
            <a:r>
              <a:rPr lang="en-US" sz="1800" dirty="0"/>
              <a:t>    var </a:t>
            </a:r>
            <a:r>
              <a:rPr lang="en-US" sz="1800" dirty="0" err="1"/>
              <a:t>warehouseNotificationTask</a:t>
            </a:r>
            <a:r>
              <a:rPr lang="en-US" sz="1800" dirty="0"/>
              <a:t> = </a:t>
            </a:r>
            <a:r>
              <a:rPr lang="en-US" sz="1800" b="1" dirty="0" err="1">
                <a:solidFill>
                  <a:srgbClr val="00B0F0"/>
                </a:solidFill>
              </a:rPr>
              <a:t>NotifyWarehouseAsync</a:t>
            </a:r>
            <a:r>
              <a:rPr lang="en-US" sz="1800" dirty="0"/>
              <a:t>(order); // Notify the warehouse asynchronously.</a:t>
            </a:r>
          </a:p>
          <a:p>
            <a:pPr marL="36900" indent="0">
              <a:buNone/>
            </a:pPr>
            <a:r>
              <a:rPr lang="en-US" sz="1800" dirty="0"/>
              <a:t>    var </a:t>
            </a:r>
            <a:r>
              <a:rPr lang="en-US" sz="1800" dirty="0" err="1"/>
              <a:t>emailTask</a:t>
            </a:r>
            <a:r>
              <a:rPr lang="en-US" sz="1800" dirty="0"/>
              <a:t> = </a:t>
            </a:r>
            <a:r>
              <a:rPr lang="en-US" sz="1800" b="1" dirty="0" err="1">
                <a:solidFill>
                  <a:srgbClr val="00B0F0"/>
                </a:solidFill>
              </a:rPr>
              <a:t>SendConfirmationEmailAsync</a:t>
            </a:r>
            <a:r>
              <a:rPr lang="en-US" sz="1800" dirty="0"/>
              <a:t>(</a:t>
            </a:r>
            <a:r>
              <a:rPr lang="en-US" sz="1800" dirty="0" err="1"/>
              <a:t>order.Customer</a:t>
            </a:r>
            <a:r>
              <a:rPr lang="en-US" sz="1800" dirty="0"/>
              <a:t>);  //  Send a confirmation email asynchronously.</a:t>
            </a:r>
          </a:p>
          <a:p>
            <a:pPr marL="36900" indent="0">
              <a:buNone/>
            </a:pPr>
            <a:endParaRPr lang="en-US" sz="1800" dirty="0"/>
          </a:p>
          <a:p>
            <a:pPr marL="36900" indent="0">
              <a:buNone/>
            </a:pPr>
            <a:r>
              <a:rPr lang="en-US" sz="1800" dirty="0"/>
              <a:t>    </a:t>
            </a:r>
            <a:r>
              <a:rPr lang="en-US" sz="1800" b="1" dirty="0">
                <a:solidFill>
                  <a:srgbClr val="FFFF00"/>
                </a:solidFill>
              </a:rPr>
              <a:t>await</a:t>
            </a:r>
            <a:r>
              <a:rPr lang="en-US" sz="1800" dirty="0"/>
              <a:t> </a:t>
            </a:r>
            <a:r>
              <a:rPr lang="en-US" sz="1800" dirty="0" err="1"/>
              <a:t>Task.</a:t>
            </a:r>
            <a:r>
              <a:rPr lang="en-US" sz="1800" b="1" dirty="0" err="1">
                <a:solidFill>
                  <a:srgbClr val="FF0000"/>
                </a:solidFill>
              </a:rPr>
              <a:t>WhenAll</a:t>
            </a:r>
            <a:r>
              <a:rPr lang="en-US" sz="1800" dirty="0"/>
              <a:t>(</a:t>
            </a:r>
            <a:r>
              <a:rPr lang="en-US" sz="1800" dirty="0" err="1"/>
              <a:t>warehouseNotificationTask</a:t>
            </a:r>
            <a:r>
              <a:rPr lang="en-US" sz="1800" dirty="0"/>
              <a:t>, </a:t>
            </a:r>
            <a:r>
              <a:rPr lang="en-US" sz="1800" dirty="0" err="1"/>
              <a:t>emailTask</a:t>
            </a:r>
            <a:r>
              <a:rPr lang="en-US" sz="1800" dirty="0"/>
              <a:t>); // Await both tasks to complete.</a:t>
            </a:r>
          </a:p>
          <a:p>
            <a:pPr marL="36900" indent="0">
              <a:buNone/>
            </a:pPr>
            <a:r>
              <a:rPr lang="en-US" sz="1800" dirty="0"/>
              <a:t>}</a:t>
            </a:r>
          </a:p>
          <a:p>
            <a:r>
              <a:rPr lang="en-US" sz="1800" dirty="0"/>
              <a:t>Note : you can use </a:t>
            </a:r>
            <a:r>
              <a:rPr lang="en-US" sz="1800" dirty="0" err="1"/>
              <a:t>ContinueWith</a:t>
            </a:r>
            <a:r>
              <a:rPr lang="en-US" sz="1800" dirty="0"/>
              <a:t> with </a:t>
            </a:r>
            <a:r>
              <a:rPr lang="en-US" sz="1800" dirty="0" err="1"/>
              <a:t>WhenAll</a:t>
            </a:r>
            <a:r>
              <a:rPr lang="en-US" sz="1800" dirty="0"/>
              <a:t> </a:t>
            </a:r>
          </a:p>
          <a:p>
            <a:pPr lvl="1"/>
            <a:r>
              <a:rPr lang="en-US" sz="1600" dirty="0" err="1"/>
              <a:t>Task.WhenAll</a:t>
            </a:r>
            <a:r>
              <a:rPr lang="en-US" sz="1600" dirty="0"/>
              <a:t>(t1,t2).</a:t>
            </a:r>
            <a:r>
              <a:rPr lang="en-US" sz="1600" dirty="0" err="1"/>
              <a:t>ContinueWith</a:t>
            </a:r>
            <a:r>
              <a:rPr lang="en-US" sz="1600" dirty="0"/>
              <a:t>(()=&gt;{});</a:t>
            </a:r>
          </a:p>
          <a:p>
            <a:endParaRPr lang="en-US" sz="1800" dirty="0"/>
          </a:p>
        </p:txBody>
      </p:sp>
    </p:spTree>
    <p:extLst>
      <p:ext uri="{BB962C8B-B14F-4D97-AF65-F5344CB8AC3E}">
        <p14:creationId xmlns:p14="http://schemas.microsoft.com/office/powerpoint/2010/main" val="2396644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FA9F-1E40-F77D-204F-56F6B5B343DE}"/>
              </a:ext>
            </a:extLst>
          </p:cNvPr>
          <p:cNvSpPr>
            <a:spLocks noGrp="1"/>
          </p:cNvSpPr>
          <p:nvPr>
            <p:ph type="title"/>
          </p:nvPr>
        </p:nvSpPr>
        <p:spPr>
          <a:xfrm>
            <a:off x="281354" y="0"/>
            <a:ext cx="11126880" cy="572756"/>
          </a:xfrm>
        </p:spPr>
        <p:txBody>
          <a:bodyPr>
            <a:normAutofit fontScale="90000"/>
          </a:bodyPr>
          <a:lstStyle/>
          <a:p>
            <a:r>
              <a:rPr lang="en-US" sz="4000" b="1" dirty="0">
                <a:solidFill>
                  <a:srgbClr val="FF0000"/>
                </a:solidFill>
              </a:rPr>
              <a:t>Asynchronous example</a:t>
            </a:r>
            <a:endParaRPr lang="en-US" dirty="0"/>
          </a:p>
        </p:txBody>
      </p:sp>
      <p:sp>
        <p:nvSpPr>
          <p:cNvPr id="3" name="Content Placeholder 2">
            <a:extLst>
              <a:ext uri="{FF2B5EF4-FFF2-40B4-BE49-F238E27FC236}">
                <a16:creationId xmlns:a16="http://schemas.microsoft.com/office/drawing/2014/main" id="{0CD75256-99E6-F034-11E5-86EE52BA6738}"/>
              </a:ext>
            </a:extLst>
          </p:cNvPr>
          <p:cNvSpPr>
            <a:spLocks noGrp="1"/>
          </p:cNvSpPr>
          <p:nvPr>
            <p:ph idx="1"/>
          </p:nvPr>
        </p:nvSpPr>
        <p:spPr>
          <a:xfrm>
            <a:off x="281354" y="572756"/>
            <a:ext cx="11475217" cy="6169687"/>
          </a:xfrm>
        </p:spPr>
        <p:txBody>
          <a:bodyPr/>
          <a:lstStyle/>
          <a:p>
            <a:pPr marL="36900" indent="0">
              <a:buNone/>
            </a:pPr>
            <a:r>
              <a:rPr lang="en-US" dirty="0"/>
              <a:t>var </a:t>
            </a:r>
            <a:r>
              <a:rPr lang="en-US" dirty="0" err="1"/>
              <a:t>allGamesTask</a:t>
            </a:r>
            <a:r>
              <a:rPr lang="en-US" dirty="0"/>
              <a:t> = </a:t>
            </a:r>
            <a:r>
              <a:rPr lang="en-US" dirty="0" err="1"/>
              <a:t>gameService.getAllGames</a:t>
            </a:r>
            <a:r>
              <a:rPr lang="en-US" dirty="0"/>
              <a:t>(); </a:t>
            </a:r>
          </a:p>
          <a:p>
            <a:pPr marL="36900" indent="0">
              <a:buNone/>
            </a:pPr>
            <a:r>
              <a:rPr lang="en-US" dirty="0"/>
              <a:t>var </a:t>
            </a:r>
            <a:r>
              <a:rPr lang="en-US" dirty="0" err="1"/>
              <a:t>allLocationsTask</a:t>
            </a:r>
            <a:r>
              <a:rPr lang="en-US" dirty="0"/>
              <a:t> = </a:t>
            </a:r>
            <a:r>
              <a:rPr lang="en-US" dirty="0" err="1"/>
              <a:t>locationService.getAllLocations</a:t>
            </a:r>
            <a:r>
              <a:rPr lang="en-US" dirty="0"/>
              <a:t>(); </a:t>
            </a:r>
          </a:p>
          <a:p>
            <a:pPr marL="36900" indent="0">
              <a:buNone/>
            </a:pPr>
            <a:r>
              <a:rPr lang="en-US" dirty="0"/>
              <a:t>await </a:t>
            </a:r>
            <a:r>
              <a:rPr lang="en-US" dirty="0" err="1"/>
              <a:t>Task.WhenAll</a:t>
            </a:r>
            <a:r>
              <a:rPr lang="en-US" dirty="0"/>
              <a:t>(</a:t>
            </a:r>
            <a:r>
              <a:rPr lang="en-US" dirty="0" err="1"/>
              <a:t>allGamesTask</a:t>
            </a:r>
            <a:r>
              <a:rPr lang="en-US" dirty="0"/>
              <a:t>, </a:t>
            </a:r>
            <a:r>
              <a:rPr lang="en-US" dirty="0" err="1"/>
              <a:t>allLocationsTask</a:t>
            </a:r>
            <a:r>
              <a:rPr lang="en-US" dirty="0"/>
              <a:t>); // Await the completion of both tasks</a:t>
            </a:r>
          </a:p>
          <a:p>
            <a:pPr marL="36900" indent="0">
              <a:buNone/>
            </a:pPr>
            <a:r>
              <a:rPr lang="en-US" dirty="0"/>
              <a:t>var </a:t>
            </a:r>
            <a:r>
              <a:rPr lang="en-US" dirty="0" err="1"/>
              <a:t>allGames</a:t>
            </a:r>
            <a:r>
              <a:rPr lang="en-US" dirty="0"/>
              <a:t> = await </a:t>
            </a:r>
            <a:r>
              <a:rPr lang="en-US" dirty="0" err="1"/>
              <a:t>allGamesTask</a:t>
            </a:r>
            <a:r>
              <a:rPr lang="en-US" dirty="0"/>
              <a:t>;</a:t>
            </a:r>
          </a:p>
          <a:p>
            <a:pPr marL="36900" indent="0">
              <a:buNone/>
            </a:pPr>
            <a:r>
              <a:rPr lang="en-US" dirty="0"/>
              <a:t>var </a:t>
            </a:r>
            <a:r>
              <a:rPr lang="en-US" dirty="0" err="1"/>
              <a:t>allLocations</a:t>
            </a:r>
            <a:r>
              <a:rPr lang="en-US" dirty="0"/>
              <a:t> = await </a:t>
            </a:r>
            <a:r>
              <a:rPr lang="en-US" dirty="0" err="1"/>
              <a:t>allLocationsTask</a:t>
            </a:r>
            <a:r>
              <a:rPr lang="en-US" dirty="0"/>
              <a:t>;</a:t>
            </a:r>
          </a:p>
          <a:p>
            <a:pPr marL="36900" indent="0">
              <a:buNone/>
            </a:pPr>
            <a:endParaRPr lang="en-US" dirty="0"/>
          </a:p>
          <a:p>
            <a:pPr marL="36900" indent="0">
              <a:buNone/>
            </a:pPr>
            <a:r>
              <a:rPr lang="en-US" dirty="0"/>
              <a:t>Note: </a:t>
            </a:r>
            <a:r>
              <a:rPr lang="en-US" b="1" dirty="0" err="1">
                <a:solidFill>
                  <a:srgbClr val="FF0000"/>
                </a:solidFill>
              </a:rPr>
              <a:t>InvalidOperationException</a:t>
            </a:r>
            <a:r>
              <a:rPr lang="en-US" dirty="0"/>
              <a:t> </a:t>
            </a:r>
            <a:r>
              <a:rPr lang="en-US" altLang="en-US" b="1" dirty="0">
                <a:solidFill>
                  <a:srgbClr val="FFFFFF"/>
                </a:solidFill>
              </a:rPr>
              <a:t>you're attempting to perform multiple operations concurrently on the same DbContext </a:t>
            </a:r>
            <a:endParaRPr lang="en-US" dirty="0"/>
          </a:p>
          <a:p>
            <a:pPr lvl="1"/>
            <a:r>
              <a:rPr lang="en-US" sz="2000" dirty="0"/>
              <a:t>Entity Framework Core does not support multiple concurrent operations on the same DbContext instance</a:t>
            </a:r>
          </a:p>
          <a:p>
            <a:pPr lvl="1"/>
            <a:r>
              <a:rPr lang="en-US" b="1" dirty="0">
                <a:solidFill>
                  <a:srgbClr val="FFFFFF"/>
                </a:solidFill>
              </a:rPr>
              <a:t>The solution: because you need read-only operations you can use </a:t>
            </a:r>
            <a:r>
              <a:rPr lang="en-US" b="1" dirty="0" err="1">
                <a:solidFill>
                  <a:srgbClr val="FF0000"/>
                </a:solidFill>
              </a:rPr>
              <a:t>AsNoTracking</a:t>
            </a:r>
            <a:r>
              <a:rPr lang="en-US" b="1" dirty="0">
                <a:solidFill>
                  <a:srgbClr val="FF0000"/>
                </a:solidFill>
              </a:rPr>
              <a:t> </a:t>
            </a:r>
            <a:r>
              <a:rPr lang="en-US" b="1" dirty="0">
                <a:solidFill>
                  <a:srgbClr val="FFFFFF"/>
                </a:solidFill>
              </a:rPr>
              <a:t>which is a method that tells the Entity Framework context not to track changes to the entities retrieved from the database, so it’s used to optimize read-only queries.</a:t>
            </a:r>
          </a:p>
          <a:p>
            <a:pPr lvl="1"/>
            <a:r>
              <a:rPr lang="en-US" b="1" dirty="0">
                <a:solidFill>
                  <a:srgbClr val="FFFFFF"/>
                </a:solidFill>
              </a:rPr>
              <a:t>OR you can make Different </a:t>
            </a:r>
            <a:r>
              <a:rPr lang="en-US" b="1" dirty="0" err="1">
                <a:solidFill>
                  <a:srgbClr val="FFFFFF"/>
                </a:solidFill>
              </a:rPr>
              <a:t>DBContext</a:t>
            </a:r>
            <a:r>
              <a:rPr lang="en-US" b="1" dirty="0">
                <a:solidFill>
                  <a:srgbClr val="FFFFFF"/>
                </a:solidFill>
              </a:rPr>
              <a:t> for each repository but it’s not good for data consistency</a:t>
            </a:r>
          </a:p>
        </p:txBody>
      </p:sp>
    </p:spTree>
    <p:extLst>
      <p:ext uri="{BB962C8B-B14F-4D97-AF65-F5344CB8AC3E}">
        <p14:creationId xmlns:p14="http://schemas.microsoft.com/office/powerpoint/2010/main" val="3529200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C4EA9-C8E5-54C4-EE81-C7A2A5DA486E}"/>
              </a:ext>
            </a:extLst>
          </p:cNvPr>
          <p:cNvSpPr>
            <a:spLocks noGrp="1"/>
          </p:cNvSpPr>
          <p:nvPr>
            <p:ph type="title"/>
          </p:nvPr>
        </p:nvSpPr>
        <p:spPr>
          <a:xfrm>
            <a:off x="913795" y="0"/>
            <a:ext cx="10353762" cy="457200"/>
          </a:xfrm>
        </p:spPr>
        <p:txBody>
          <a:bodyPr>
            <a:normAutofit fontScale="90000"/>
          </a:bodyPr>
          <a:lstStyle/>
          <a:p>
            <a:r>
              <a:rPr lang="en-US" sz="4000" b="1" dirty="0">
                <a:solidFill>
                  <a:srgbClr val="FF0000"/>
                </a:solidFill>
              </a:rPr>
              <a:t>Asynchronous methods</a:t>
            </a:r>
            <a:endParaRPr lang="en-US" dirty="0"/>
          </a:p>
        </p:txBody>
      </p:sp>
      <p:sp>
        <p:nvSpPr>
          <p:cNvPr id="3" name="Content Placeholder 2">
            <a:extLst>
              <a:ext uri="{FF2B5EF4-FFF2-40B4-BE49-F238E27FC236}">
                <a16:creationId xmlns:a16="http://schemas.microsoft.com/office/drawing/2014/main" id="{E67C46B4-0B27-6931-F157-2A946C027D2F}"/>
              </a:ext>
            </a:extLst>
          </p:cNvPr>
          <p:cNvSpPr>
            <a:spLocks noGrp="1"/>
          </p:cNvSpPr>
          <p:nvPr>
            <p:ph idx="1"/>
          </p:nvPr>
        </p:nvSpPr>
        <p:spPr>
          <a:xfrm>
            <a:off x="462224" y="457200"/>
            <a:ext cx="11495314" cy="6184759"/>
          </a:xfrm>
        </p:spPr>
        <p:txBody>
          <a:bodyPr/>
          <a:lstStyle/>
          <a:p>
            <a:r>
              <a:rPr lang="en-US" dirty="0" err="1"/>
              <a:t>Task.Run</a:t>
            </a:r>
            <a:r>
              <a:rPr lang="en-US" dirty="0"/>
              <a:t>()</a:t>
            </a:r>
          </a:p>
          <a:p>
            <a:pPr lvl="1"/>
            <a:r>
              <a:rPr lang="en-US"/>
              <a:t>commonly used to perform computationally intensive or background operations asynchronously without blocking the main thread.</a:t>
            </a:r>
          </a:p>
          <a:p>
            <a:endParaRPr lang="en-US" dirty="0"/>
          </a:p>
        </p:txBody>
      </p:sp>
    </p:spTree>
    <p:extLst>
      <p:ext uri="{BB962C8B-B14F-4D97-AF65-F5344CB8AC3E}">
        <p14:creationId xmlns:p14="http://schemas.microsoft.com/office/powerpoint/2010/main" val="627137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CC1C0-5FEE-F4D6-79C3-D8B8097FB73C}"/>
              </a:ext>
            </a:extLst>
          </p:cNvPr>
          <p:cNvSpPr>
            <a:spLocks noGrp="1"/>
          </p:cNvSpPr>
          <p:nvPr>
            <p:ph type="title"/>
          </p:nvPr>
        </p:nvSpPr>
        <p:spPr>
          <a:xfrm>
            <a:off x="0" y="0"/>
            <a:ext cx="12192000" cy="582804"/>
          </a:xfrm>
        </p:spPr>
        <p:txBody>
          <a:bodyPr>
            <a:noAutofit/>
          </a:bodyPr>
          <a:lstStyle/>
          <a:p>
            <a:r>
              <a:rPr lang="en-US" sz="2800" dirty="0"/>
              <a:t>The compilation process of C# or any language of the .NET family</a:t>
            </a:r>
          </a:p>
        </p:txBody>
      </p:sp>
      <p:sp>
        <p:nvSpPr>
          <p:cNvPr id="3" name="Content Placeholder 2">
            <a:extLst>
              <a:ext uri="{FF2B5EF4-FFF2-40B4-BE49-F238E27FC236}">
                <a16:creationId xmlns:a16="http://schemas.microsoft.com/office/drawing/2014/main" id="{49D4F2D4-CDF1-7418-5C2E-8391CDA39C91}"/>
              </a:ext>
            </a:extLst>
          </p:cNvPr>
          <p:cNvSpPr>
            <a:spLocks noGrp="1"/>
          </p:cNvSpPr>
          <p:nvPr>
            <p:ph idx="1"/>
          </p:nvPr>
        </p:nvSpPr>
        <p:spPr>
          <a:xfrm>
            <a:off x="0" y="582804"/>
            <a:ext cx="12192000" cy="6275195"/>
          </a:xfrm>
        </p:spPr>
        <p:txBody>
          <a:bodyPr/>
          <a:lstStyle/>
          <a:p>
            <a:pPr marL="494100" indent="-457200">
              <a:buFont typeface="+mj-lt"/>
              <a:buAutoNum type="arabicPeriod"/>
            </a:pPr>
            <a:r>
              <a:rPr lang="en-US" dirty="0"/>
              <a:t>The source code written in C# is compiled by the C# compiler into Intermediate Language (IL) code</a:t>
            </a:r>
            <a:endParaRPr lang="ar-EG" dirty="0"/>
          </a:p>
          <a:p>
            <a:pPr marL="871200" lvl="1" indent="-457200"/>
            <a:r>
              <a:rPr lang="en-US" dirty="0"/>
              <a:t>IL: is an intermediate language like assembly language but is designed to be </a:t>
            </a:r>
            <a:r>
              <a:rPr lang="en-US" b="1" dirty="0">
                <a:solidFill>
                  <a:srgbClr val="FFFF00"/>
                </a:solidFill>
              </a:rPr>
              <a:t>platform-independent</a:t>
            </a:r>
            <a:endParaRPr lang="ar-EG" b="1" dirty="0">
              <a:solidFill>
                <a:srgbClr val="FFFF00"/>
              </a:solidFill>
            </a:endParaRPr>
          </a:p>
          <a:p>
            <a:pPr marL="494100" indent="-457200">
              <a:buFont typeface="+mj-lt"/>
              <a:buAutoNum type="arabicPeriod"/>
            </a:pPr>
            <a:r>
              <a:rPr lang="en-US" dirty="0"/>
              <a:t>The generated initial IL contains calls to helper methods and calls to methods defined in BCL</a:t>
            </a:r>
          </a:p>
          <a:p>
            <a:pPr marL="494100" indent="-457200">
              <a:buFont typeface="+mj-lt"/>
              <a:buAutoNum type="arabicPeriod"/>
            </a:pPr>
            <a:r>
              <a:rPr lang="en-US" dirty="0"/>
              <a:t>The CLR links the methods called in (IL) code with their implementations in (BCL)</a:t>
            </a:r>
          </a:p>
          <a:p>
            <a:pPr marL="494100" indent="-457200">
              <a:buFont typeface="+mj-lt"/>
              <a:buAutoNum type="arabicPeriod"/>
            </a:pPr>
            <a:r>
              <a:rPr lang="en-US" dirty="0"/>
              <a:t>JIT: tool existed on client machine that responsible for converting IL to 0/1 (machine code )</a:t>
            </a:r>
          </a:p>
          <a:p>
            <a:pPr marL="871200" lvl="1" indent="-457200"/>
            <a:r>
              <a:rPr lang="en-US" dirty="0"/>
              <a:t>there is  different types of JIT each one for different operating systems for example JIT for window that will convert IL to 0/1 that window can understand and so on </a:t>
            </a:r>
          </a:p>
          <a:p>
            <a:endParaRPr lang="en-US" dirty="0"/>
          </a:p>
          <a:p>
            <a:r>
              <a:rPr lang="en-US" dirty="0"/>
              <a:t>CLR [common language run] : </a:t>
            </a:r>
          </a:p>
          <a:p>
            <a:r>
              <a:rPr lang="en-US" dirty="0"/>
              <a:t>JIT [Just in Time] : one of CLR component</a:t>
            </a:r>
          </a:p>
          <a:p>
            <a:r>
              <a:rPr lang="en-US" dirty="0"/>
              <a:t>BCL [ base class library ] : </a:t>
            </a:r>
          </a:p>
          <a:p>
            <a:endParaRPr lang="en-US" dirty="0"/>
          </a:p>
        </p:txBody>
      </p:sp>
    </p:spTree>
    <p:extLst>
      <p:ext uri="{BB962C8B-B14F-4D97-AF65-F5344CB8AC3E}">
        <p14:creationId xmlns:p14="http://schemas.microsoft.com/office/powerpoint/2010/main" val="5379984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39AC-5DFE-8EC1-359B-3E4C386DCDCA}"/>
              </a:ext>
            </a:extLst>
          </p:cNvPr>
          <p:cNvSpPr>
            <a:spLocks noGrp="1"/>
          </p:cNvSpPr>
          <p:nvPr>
            <p:ph type="title"/>
          </p:nvPr>
        </p:nvSpPr>
        <p:spPr>
          <a:xfrm>
            <a:off x="913795" y="0"/>
            <a:ext cx="10353762" cy="753626"/>
          </a:xfrm>
        </p:spPr>
        <p:txBody>
          <a:bodyPr/>
          <a:lstStyle/>
          <a:p>
            <a:r>
              <a:rPr lang="en-US" dirty="0"/>
              <a:t>Logs</a:t>
            </a:r>
          </a:p>
        </p:txBody>
      </p:sp>
      <p:sp>
        <p:nvSpPr>
          <p:cNvPr id="3" name="Content Placeholder 2">
            <a:extLst>
              <a:ext uri="{FF2B5EF4-FFF2-40B4-BE49-F238E27FC236}">
                <a16:creationId xmlns:a16="http://schemas.microsoft.com/office/drawing/2014/main" id="{DDBFFAAB-7720-5432-A1A4-3415EF4587BD}"/>
              </a:ext>
            </a:extLst>
          </p:cNvPr>
          <p:cNvSpPr>
            <a:spLocks noGrp="1"/>
          </p:cNvSpPr>
          <p:nvPr>
            <p:ph idx="1"/>
          </p:nvPr>
        </p:nvSpPr>
        <p:spPr>
          <a:xfrm>
            <a:off x="913795" y="884255"/>
            <a:ext cx="10353762" cy="4906945"/>
          </a:xfrm>
        </p:spPr>
        <p:txBody>
          <a:bodyPr/>
          <a:lstStyle/>
          <a:p>
            <a:r>
              <a:rPr lang="en-US" dirty="0"/>
              <a:t>Logs" or "logging" refer to the process of recording events, messages, or other information generated by a computer program or system during its operation. Logging is a crucial aspect of software development and system administration because it provides a way to track the behavior of applications, diagnose issues, and monitor system performance.</a:t>
            </a:r>
          </a:p>
        </p:txBody>
      </p:sp>
    </p:spTree>
    <p:extLst>
      <p:ext uri="{BB962C8B-B14F-4D97-AF65-F5344CB8AC3E}">
        <p14:creationId xmlns:p14="http://schemas.microsoft.com/office/powerpoint/2010/main" val="2309458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F679A9-4420-1FAB-1B31-DE6D92C1D70B}"/>
              </a:ext>
            </a:extLst>
          </p:cNvPr>
          <p:cNvSpPr>
            <a:spLocks noGrp="1"/>
          </p:cNvSpPr>
          <p:nvPr>
            <p:ph idx="1"/>
          </p:nvPr>
        </p:nvSpPr>
        <p:spPr>
          <a:xfrm>
            <a:off x="472273" y="1732449"/>
            <a:ext cx="11213960" cy="5020043"/>
          </a:xfrm>
        </p:spPr>
        <p:txBody>
          <a:bodyPr/>
          <a:lstStyle/>
          <a:p>
            <a:r>
              <a:rPr lang="en-US" dirty="0" err="1"/>
              <a:t>AddScoped</a:t>
            </a:r>
            <a:r>
              <a:rPr lang="en-US" dirty="0"/>
              <a:t>()</a:t>
            </a:r>
          </a:p>
          <a:p>
            <a:pPr lvl="1"/>
            <a:r>
              <a:rPr lang="en-US" dirty="0"/>
              <a:t>one instance of the service is created per request level and used for each service injection</a:t>
            </a:r>
          </a:p>
          <a:p>
            <a:pPr lvl="1"/>
            <a:r>
              <a:rPr lang="en-US" dirty="0"/>
              <a:t>EX: "Database Context" You want all data operations in a single web request to use the same database context for consistency, single Context ensuring that all database operations performed within that context are part of a single transaction. This helps maintain data consistency and integrity.</a:t>
            </a:r>
          </a:p>
          <a:p>
            <a:r>
              <a:rPr lang="en-US" dirty="0" err="1"/>
              <a:t>AddSingleton</a:t>
            </a:r>
            <a:r>
              <a:rPr lang="en-US" dirty="0"/>
              <a:t>() A single instance of the service is created and shared throughout the application's lifetime. The same instance is used for every request and service injection</a:t>
            </a:r>
          </a:p>
          <a:p>
            <a:pPr lvl="1"/>
            <a:r>
              <a:rPr lang="en-US" dirty="0"/>
              <a:t>Ex: Logging Service you want a single instance of the logger shared across the entire application to keep logging consistent.</a:t>
            </a:r>
          </a:p>
          <a:p>
            <a:r>
              <a:rPr lang="en-US" dirty="0" err="1"/>
              <a:t>AddTransient</a:t>
            </a:r>
            <a:r>
              <a:rPr lang="en-US" dirty="0"/>
              <a:t>()</a:t>
            </a:r>
          </a:p>
          <a:p>
            <a:pPr lvl="1"/>
            <a:r>
              <a:rPr lang="en-US" dirty="0"/>
              <a:t>Create instance of the service for each service injection</a:t>
            </a:r>
          </a:p>
          <a:p>
            <a:pPr lvl="1"/>
            <a:r>
              <a:rPr lang="en-US" dirty="0"/>
              <a:t>EX: stateless service like Email Service , because each email sending operation is independent</a:t>
            </a:r>
          </a:p>
          <a:p>
            <a:endParaRPr lang="en-US" dirty="0"/>
          </a:p>
        </p:txBody>
      </p:sp>
      <p:sp>
        <p:nvSpPr>
          <p:cNvPr id="4" name="Rectangle 1">
            <a:extLst>
              <a:ext uri="{FF2B5EF4-FFF2-40B4-BE49-F238E27FC236}">
                <a16:creationId xmlns:a16="http://schemas.microsoft.com/office/drawing/2014/main" id="{AAEA12A1-BF0E-74B4-04CE-65202AF60B2B}"/>
              </a:ext>
            </a:extLst>
          </p:cNvPr>
          <p:cNvSpPr>
            <a:spLocks noGrp="1" noChangeArrowheads="1"/>
          </p:cNvSpPr>
          <p:nvPr>
            <p:ph type="title"/>
          </p:nvPr>
        </p:nvSpPr>
        <p:spPr bwMode="auto">
          <a:xfrm>
            <a:off x="852900" y="835967"/>
            <a:ext cx="75058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err="1">
                <a:ln>
                  <a:noFill/>
                </a:ln>
                <a:solidFill>
                  <a:schemeClr val="tx1"/>
                </a:solidFill>
                <a:effectLst/>
                <a:latin typeface="Arial" panose="020B0604020202020204" pitchFamily="34" charset="0"/>
              </a:rPr>
              <a:t>AddScoped</a:t>
            </a:r>
            <a:r>
              <a:rPr lang="en-US" altLang="en-US" sz="2400" b="1" dirty="0">
                <a:ln>
                  <a:noFill/>
                </a:ln>
                <a:solidFill>
                  <a:schemeClr val="tx1"/>
                </a:solidFill>
                <a:effectLst/>
                <a:latin typeface="Arial" panose="020B0604020202020204" pitchFamily="34" charset="0"/>
              </a:rPr>
              <a:t>(), </a:t>
            </a:r>
            <a:r>
              <a:rPr lang="en-US" altLang="en-US" sz="2400" b="1" dirty="0" err="1">
                <a:ln>
                  <a:noFill/>
                </a:ln>
                <a:solidFill>
                  <a:schemeClr val="tx1"/>
                </a:solidFill>
                <a:effectLst/>
                <a:latin typeface="Arial" panose="020B0604020202020204" pitchFamily="34" charset="0"/>
              </a:rPr>
              <a:t>AddSingleton</a:t>
            </a:r>
            <a:r>
              <a:rPr lang="en-US" altLang="en-US" sz="2400" b="1" dirty="0">
                <a:ln>
                  <a:noFill/>
                </a:ln>
                <a:solidFill>
                  <a:schemeClr val="tx1"/>
                </a:solidFill>
                <a:effectLst/>
                <a:latin typeface="Arial" panose="020B0604020202020204" pitchFamily="34" charset="0"/>
              </a:rPr>
              <a:t>(), and </a:t>
            </a:r>
            <a:r>
              <a:rPr lang="en-US" altLang="en-US" sz="2400" b="1" dirty="0" err="1">
                <a:ln>
                  <a:noFill/>
                </a:ln>
                <a:solidFill>
                  <a:schemeClr val="tx1"/>
                </a:solidFill>
                <a:effectLst/>
                <a:latin typeface="Arial" panose="020B0604020202020204" pitchFamily="34" charset="0"/>
              </a:rPr>
              <a:t>AddTransient</a:t>
            </a:r>
            <a:r>
              <a:rPr lang="en-US" altLang="en-US" sz="2400" b="1"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8492915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68FA4-BF09-70A1-1E13-4411268FC5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92853E-2019-80BC-DDEC-5CDCD2E37D61}"/>
              </a:ext>
            </a:extLst>
          </p:cNvPr>
          <p:cNvSpPr>
            <a:spLocks noGrp="1"/>
          </p:cNvSpPr>
          <p:nvPr>
            <p:ph idx="1"/>
          </p:nvPr>
        </p:nvSpPr>
        <p:spPr>
          <a:xfrm>
            <a:off x="913795" y="2677422"/>
            <a:ext cx="10353762" cy="1915423"/>
          </a:xfrm>
        </p:spPr>
        <p:txBody>
          <a:bodyPr>
            <a:normAutofit/>
          </a:bodyPr>
          <a:lstStyle/>
          <a:p>
            <a:pPr marL="36900" indent="0" algn="ctr">
              <a:buNone/>
            </a:pPr>
            <a:r>
              <a:rPr lang="en-US" sz="11500" b="1" dirty="0">
                <a:solidFill>
                  <a:srgbClr val="FF0000"/>
                </a:solidFill>
              </a:rPr>
              <a:t>OOP</a:t>
            </a:r>
          </a:p>
        </p:txBody>
      </p:sp>
    </p:spTree>
    <p:extLst>
      <p:ext uri="{BB962C8B-B14F-4D97-AF65-F5344CB8AC3E}">
        <p14:creationId xmlns:p14="http://schemas.microsoft.com/office/powerpoint/2010/main" val="21798770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7413-4DB7-47E3-9798-D36F0A3E4F5A}"/>
              </a:ext>
            </a:extLst>
          </p:cNvPr>
          <p:cNvSpPr>
            <a:spLocks noGrp="1"/>
          </p:cNvSpPr>
          <p:nvPr>
            <p:ph type="title"/>
          </p:nvPr>
        </p:nvSpPr>
        <p:spPr>
          <a:xfrm>
            <a:off x="913795" y="96350"/>
            <a:ext cx="10353762" cy="970450"/>
          </a:xfrm>
        </p:spPr>
        <p:txBody>
          <a:bodyPr/>
          <a:lstStyle/>
          <a:p>
            <a:r>
              <a:rPr lang="en-US" dirty="0"/>
              <a:t>Class</a:t>
            </a:r>
          </a:p>
        </p:txBody>
      </p:sp>
      <p:sp>
        <p:nvSpPr>
          <p:cNvPr id="3" name="Content Placeholder 2">
            <a:extLst>
              <a:ext uri="{FF2B5EF4-FFF2-40B4-BE49-F238E27FC236}">
                <a16:creationId xmlns:a16="http://schemas.microsoft.com/office/drawing/2014/main" id="{A34126D6-2FF6-143D-9D50-FAC63FA8D153}"/>
              </a:ext>
            </a:extLst>
          </p:cNvPr>
          <p:cNvSpPr>
            <a:spLocks noGrp="1"/>
          </p:cNvSpPr>
          <p:nvPr>
            <p:ph idx="1"/>
          </p:nvPr>
        </p:nvSpPr>
        <p:spPr>
          <a:xfrm>
            <a:off x="113122" y="1066800"/>
            <a:ext cx="12078878" cy="5694849"/>
          </a:xfrm>
        </p:spPr>
        <p:txBody>
          <a:bodyPr/>
          <a:lstStyle/>
          <a:p>
            <a:r>
              <a:rPr lang="en-US" dirty="0"/>
              <a:t>default access modifier in class is </a:t>
            </a:r>
            <a:r>
              <a:rPr lang="en-US" b="1" dirty="0">
                <a:solidFill>
                  <a:srgbClr val="FF0000"/>
                </a:solidFill>
              </a:rPr>
              <a:t>private</a:t>
            </a:r>
          </a:p>
          <a:p>
            <a:r>
              <a:rPr lang="en-US" dirty="0"/>
              <a:t>constructor with class: there is a default (parameterless) constructor generated automatically that used to initialize class fields with default values in case of you don’t have any another constructors</a:t>
            </a:r>
          </a:p>
          <a:p>
            <a:r>
              <a:rPr lang="en-US" dirty="0"/>
              <a:t>once you make parameterized constructor you need to override the parameterless constructor if you want to use it</a:t>
            </a:r>
          </a:p>
          <a:p>
            <a:r>
              <a:rPr lang="en-US" dirty="0"/>
              <a:t>at IL file parameterless constructor could not exist</a:t>
            </a:r>
          </a:p>
        </p:txBody>
      </p:sp>
    </p:spTree>
    <p:extLst>
      <p:ext uri="{BB962C8B-B14F-4D97-AF65-F5344CB8AC3E}">
        <p14:creationId xmlns:p14="http://schemas.microsoft.com/office/powerpoint/2010/main" val="1113641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22C08-EEC9-B01A-283E-471C99187DD2}"/>
              </a:ext>
            </a:extLst>
          </p:cNvPr>
          <p:cNvSpPr>
            <a:spLocks noGrp="1"/>
          </p:cNvSpPr>
          <p:nvPr>
            <p:ph type="title"/>
          </p:nvPr>
        </p:nvSpPr>
        <p:spPr>
          <a:xfrm>
            <a:off x="913795" y="96350"/>
            <a:ext cx="10353762" cy="970450"/>
          </a:xfrm>
        </p:spPr>
        <p:txBody>
          <a:bodyPr/>
          <a:lstStyle/>
          <a:p>
            <a:r>
              <a:rPr lang="en-US" dirty="0"/>
              <a:t>Encapsulation</a:t>
            </a:r>
          </a:p>
        </p:txBody>
      </p:sp>
      <p:sp>
        <p:nvSpPr>
          <p:cNvPr id="3" name="Content Placeholder 2">
            <a:extLst>
              <a:ext uri="{FF2B5EF4-FFF2-40B4-BE49-F238E27FC236}">
                <a16:creationId xmlns:a16="http://schemas.microsoft.com/office/drawing/2014/main" id="{821E7130-CC3F-13C5-039B-99F1CB6329AD}"/>
              </a:ext>
            </a:extLst>
          </p:cNvPr>
          <p:cNvSpPr>
            <a:spLocks noGrp="1"/>
          </p:cNvSpPr>
          <p:nvPr>
            <p:ph idx="1"/>
          </p:nvPr>
        </p:nvSpPr>
        <p:spPr>
          <a:xfrm>
            <a:off x="823070" y="1066800"/>
            <a:ext cx="10822969" cy="5694850"/>
          </a:xfrm>
        </p:spPr>
        <p:txBody>
          <a:bodyPr/>
          <a:lstStyle/>
          <a:p>
            <a:r>
              <a:rPr lang="en-US" b="1" dirty="0">
                <a:solidFill>
                  <a:srgbClr val="FF0000"/>
                </a:solidFill>
              </a:rPr>
              <a:t>bundle</a:t>
            </a:r>
            <a:r>
              <a:rPr lang="en-US" dirty="0"/>
              <a:t> data (fields and methods (operations on fields)) into a single unit  known as a class. where you can determine accessibility(scope) of each part of code using access modifiers</a:t>
            </a:r>
          </a:p>
          <a:p>
            <a:r>
              <a:rPr lang="en-US" dirty="0"/>
              <a:t>encapsulation is used to restrict direct access to some of an object's components, which can prevent the accidental modification of data. This is typically achieved through access modifiers</a:t>
            </a:r>
          </a:p>
          <a:p>
            <a:r>
              <a:rPr lang="en-US" dirty="0"/>
              <a:t>Access modifier</a:t>
            </a:r>
          </a:p>
          <a:p>
            <a:endParaRPr lang="en-US" dirty="0"/>
          </a:p>
        </p:txBody>
      </p:sp>
    </p:spTree>
    <p:extLst>
      <p:ext uri="{BB962C8B-B14F-4D97-AF65-F5344CB8AC3E}">
        <p14:creationId xmlns:p14="http://schemas.microsoft.com/office/powerpoint/2010/main" val="3149783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7F0BB-4842-FDCC-7BB9-B8C7D3AC459D}"/>
              </a:ext>
            </a:extLst>
          </p:cNvPr>
          <p:cNvSpPr>
            <a:spLocks noGrp="1"/>
          </p:cNvSpPr>
          <p:nvPr>
            <p:ph type="title"/>
          </p:nvPr>
        </p:nvSpPr>
        <p:spPr>
          <a:xfrm>
            <a:off x="913795" y="0"/>
            <a:ext cx="10353762" cy="494522"/>
          </a:xfrm>
        </p:spPr>
        <p:txBody>
          <a:bodyPr>
            <a:normAutofit fontScale="90000"/>
          </a:bodyPr>
          <a:lstStyle/>
          <a:p>
            <a:r>
              <a:rPr lang="en-US" b="1" dirty="0"/>
              <a:t>Access Modifiers</a:t>
            </a:r>
          </a:p>
        </p:txBody>
      </p:sp>
      <p:pic>
        <p:nvPicPr>
          <p:cNvPr id="5" name="Content Placeholder 4" descr="A screenshot of a computer&#10;&#10;AI-generated content may be incorrect.">
            <a:extLst>
              <a:ext uri="{FF2B5EF4-FFF2-40B4-BE49-F238E27FC236}">
                <a16:creationId xmlns:a16="http://schemas.microsoft.com/office/drawing/2014/main" id="{F1D772B3-B6D5-E0F3-040B-CA4A5CB53949}"/>
              </a:ext>
            </a:extLst>
          </p:cNvPr>
          <p:cNvPicPr>
            <a:picLocks noGrp="1" noChangeAspect="1"/>
          </p:cNvPicPr>
          <p:nvPr>
            <p:ph idx="1"/>
          </p:nvPr>
        </p:nvPicPr>
        <p:blipFill>
          <a:blip r:embed="rId2"/>
          <a:stretch>
            <a:fillRect/>
          </a:stretch>
        </p:blipFill>
        <p:spPr>
          <a:xfrm>
            <a:off x="177281" y="611115"/>
            <a:ext cx="8817429" cy="3738158"/>
          </a:xfrm>
          <a:prstGeom prst="rect">
            <a:avLst/>
          </a:prstGeom>
          <a:effectLst>
            <a:outerShdw blurRad="25400" dir="17880000">
              <a:srgbClr val="000000">
                <a:alpha val="46000"/>
              </a:srgbClr>
            </a:outerShdw>
          </a:effectLst>
        </p:spPr>
      </p:pic>
      <p:pic>
        <p:nvPicPr>
          <p:cNvPr id="7" name="Picture 6" descr="A white background with black text&#10;&#10;AI-generated content may be incorrect.">
            <a:extLst>
              <a:ext uri="{FF2B5EF4-FFF2-40B4-BE49-F238E27FC236}">
                <a16:creationId xmlns:a16="http://schemas.microsoft.com/office/drawing/2014/main" id="{0587F90C-1D26-0491-D1C4-E29DA8162D63}"/>
              </a:ext>
            </a:extLst>
          </p:cNvPr>
          <p:cNvPicPr>
            <a:picLocks noChangeAspect="1"/>
          </p:cNvPicPr>
          <p:nvPr/>
        </p:nvPicPr>
        <p:blipFill>
          <a:blip r:embed="rId3"/>
          <a:stretch>
            <a:fillRect/>
          </a:stretch>
        </p:blipFill>
        <p:spPr>
          <a:xfrm>
            <a:off x="1100407" y="4465866"/>
            <a:ext cx="4628955" cy="2394287"/>
          </a:xfrm>
          <a:prstGeom prst="rect">
            <a:avLst/>
          </a:prstGeom>
        </p:spPr>
      </p:pic>
      <p:pic>
        <p:nvPicPr>
          <p:cNvPr id="9" name="Picture 8" descr="A white background with black text&#10;&#10;AI-generated content may be incorrect.">
            <a:extLst>
              <a:ext uri="{FF2B5EF4-FFF2-40B4-BE49-F238E27FC236}">
                <a16:creationId xmlns:a16="http://schemas.microsoft.com/office/drawing/2014/main" id="{200F4800-108B-89B0-835E-256AD21DC6FC}"/>
              </a:ext>
            </a:extLst>
          </p:cNvPr>
          <p:cNvPicPr>
            <a:picLocks noChangeAspect="1"/>
          </p:cNvPicPr>
          <p:nvPr/>
        </p:nvPicPr>
        <p:blipFill>
          <a:blip r:embed="rId4"/>
          <a:stretch>
            <a:fillRect/>
          </a:stretch>
        </p:blipFill>
        <p:spPr>
          <a:xfrm>
            <a:off x="5804096" y="4468196"/>
            <a:ext cx="4200262" cy="2389804"/>
          </a:xfrm>
          <a:prstGeom prst="rect">
            <a:avLst/>
          </a:prstGeom>
        </p:spPr>
      </p:pic>
    </p:spTree>
    <p:extLst>
      <p:ext uri="{BB962C8B-B14F-4D97-AF65-F5344CB8AC3E}">
        <p14:creationId xmlns:p14="http://schemas.microsoft.com/office/powerpoint/2010/main" val="9332020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18ADA-E535-D8EE-4A36-E849A4310E44}"/>
              </a:ext>
            </a:extLst>
          </p:cNvPr>
          <p:cNvSpPr>
            <a:spLocks noGrp="1"/>
          </p:cNvSpPr>
          <p:nvPr>
            <p:ph type="title"/>
          </p:nvPr>
        </p:nvSpPr>
        <p:spPr>
          <a:xfrm>
            <a:off x="913795" y="0"/>
            <a:ext cx="10353762" cy="696686"/>
          </a:xfrm>
        </p:spPr>
        <p:txBody>
          <a:bodyPr>
            <a:normAutofit fontScale="90000"/>
          </a:bodyPr>
          <a:lstStyle/>
          <a:p>
            <a:r>
              <a:rPr lang="en-US" dirty="0"/>
              <a:t>Polymorphism</a:t>
            </a:r>
          </a:p>
        </p:txBody>
      </p:sp>
      <p:sp>
        <p:nvSpPr>
          <p:cNvPr id="3" name="Content Placeholder 2">
            <a:extLst>
              <a:ext uri="{FF2B5EF4-FFF2-40B4-BE49-F238E27FC236}">
                <a16:creationId xmlns:a16="http://schemas.microsoft.com/office/drawing/2014/main" id="{64288A45-B320-0FD6-4562-440AFE7541C3}"/>
              </a:ext>
            </a:extLst>
          </p:cNvPr>
          <p:cNvSpPr>
            <a:spLocks noGrp="1"/>
          </p:cNvSpPr>
          <p:nvPr>
            <p:ph idx="1"/>
          </p:nvPr>
        </p:nvSpPr>
        <p:spPr>
          <a:xfrm>
            <a:off x="321547" y="844061"/>
            <a:ext cx="11585750" cy="5858190"/>
          </a:xfrm>
        </p:spPr>
        <p:txBody>
          <a:bodyPr/>
          <a:lstStyle/>
          <a:p>
            <a:r>
              <a:rPr lang="en-US" dirty="0"/>
              <a:t> Polymorphism in general allows us to perform more than implementation to method</a:t>
            </a:r>
          </a:p>
          <a:p>
            <a:pPr algn="r" rtl="1"/>
            <a:r>
              <a:rPr lang="ar-EG" dirty="0"/>
              <a:t>ال </a:t>
            </a:r>
            <a:r>
              <a:rPr lang="en-US" dirty="0"/>
              <a:t>Polymorphism in general</a:t>
            </a:r>
            <a:r>
              <a:rPr lang="ar-EG" dirty="0"/>
              <a:t> </a:t>
            </a:r>
            <a:r>
              <a:rPr lang="en-US" dirty="0"/>
              <a:t> </a:t>
            </a:r>
            <a:r>
              <a:rPr lang="ar-EG" dirty="0"/>
              <a:t>بيسمحلنا اننا نعمل اكتر من </a:t>
            </a:r>
            <a:r>
              <a:rPr lang="en-US" dirty="0"/>
              <a:t>implementation</a:t>
            </a:r>
            <a:r>
              <a:rPr lang="ar-EG" dirty="0"/>
              <a:t> لنفس ال </a:t>
            </a:r>
            <a:r>
              <a:rPr lang="en-US" dirty="0"/>
              <a:t>method</a:t>
            </a:r>
          </a:p>
          <a:p>
            <a:r>
              <a:rPr lang="en-US" dirty="0"/>
              <a:t>Polymorphism is divided into two types:</a:t>
            </a:r>
          </a:p>
          <a:p>
            <a:pPr lvl="1"/>
            <a:r>
              <a:rPr lang="en-US" sz="2000" dirty="0"/>
              <a:t>Compile-Polymorphism (static) : overloading </a:t>
            </a:r>
            <a:r>
              <a:rPr lang="en-US" sz="2000" dirty="0">
                <a:sym typeface="Wingdings" panose="05000000000000000000" pitchFamily="2" charset="2"/>
              </a:rPr>
              <a:t> class with more than method name</a:t>
            </a:r>
            <a:endParaRPr lang="en-US" sz="2000" dirty="0"/>
          </a:p>
          <a:p>
            <a:pPr lvl="1"/>
            <a:r>
              <a:rPr lang="en-US" dirty="0"/>
              <a:t>Run-time Polymorphism : </a:t>
            </a:r>
          </a:p>
          <a:p>
            <a:pPr lvl="2"/>
            <a:r>
              <a:rPr lang="en-US" sz="1800" dirty="0"/>
              <a:t>refers to the ability of different objects to respond to the same method call in different ways.</a:t>
            </a:r>
          </a:p>
          <a:p>
            <a:pPr lvl="2"/>
            <a:r>
              <a:rPr lang="en-US" sz="1800" dirty="0"/>
              <a:t>It allows methods to do different behavior based on the object</a:t>
            </a:r>
          </a:p>
          <a:p>
            <a:pPr marL="36900" indent="0" algn="r" rtl="1">
              <a:buNone/>
            </a:pPr>
            <a:r>
              <a:rPr lang="en-US" dirty="0"/>
              <a:t>			</a:t>
            </a:r>
            <a:r>
              <a:rPr lang="ar-EG" dirty="0"/>
              <a:t>ان يكون لل</a:t>
            </a:r>
            <a:r>
              <a:rPr lang="en-US" dirty="0"/>
              <a:t>method </a:t>
            </a:r>
            <a:r>
              <a:rPr lang="ar-EG" dirty="0"/>
              <a:t> الواحدة اكتر من </a:t>
            </a:r>
            <a:r>
              <a:rPr lang="en-US" dirty="0"/>
              <a:t>behavior</a:t>
            </a:r>
            <a:r>
              <a:rPr lang="ar-EG" dirty="0"/>
              <a:t> وده </a:t>
            </a:r>
            <a:r>
              <a:rPr lang="en-US" dirty="0"/>
              <a:t>based </a:t>
            </a:r>
            <a:r>
              <a:rPr lang="ar-EG" dirty="0"/>
              <a:t> على ال </a:t>
            </a:r>
            <a:r>
              <a:rPr lang="en-US" dirty="0"/>
              <a:t>object </a:t>
            </a:r>
            <a:r>
              <a:rPr lang="ar-EG" dirty="0"/>
              <a:t> اللى هيعمل </a:t>
            </a:r>
            <a:r>
              <a:rPr lang="en-US" dirty="0"/>
              <a:t>call</a:t>
            </a:r>
            <a:r>
              <a:rPr lang="ar-EG" dirty="0"/>
              <a:t> لل </a:t>
            </a:r>
            <a:r>
              <a:rPr lang="en-US" dirty="0"/>
              <a:t>method</a:t>
            </a:r>
          </a:p>
        </p:txBody>
      </p:sp>
    </p:spTree>
    <p:extLst>
      <p:ext uri="{BB962C8B-B14F-4D97-AF65-F5344CB8AC3E}">
        <p14:creationId xmlns:p14="http://schemas.microsoft.com/office/powerpoint/2010/main" val="21217193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FCFA-1E5A-1651-5173-4ECD962CF591}"/>
              </a:ext>
            </a:extLst>
          </p:cNvPr>
          <p:cNvSpPr>
            <a:spLocks noGrp="1"/>
          </p:cNvSpPr>
          <p:nvPr>
            <p:ph type="title"/>
          </p:nvPr>
        </p:nvSpPr>
        <p:spPr>
          <a:xfrm>
            <a:off x="919119" y="34565"/>
            <a:ext cx="10353762" cy="487949"/>
          </a:xfrm>
        </p:spPr>
        <p:txBody>
          <a:bodyPr>
            <a:normAutofit fontScale="90000"/>
          </a:bodyPr>
          <a:lstStyle/>
          <a:p>
            <a:r>
              <a:rPr lang="en-US" dirty="0"/>
              <a:t>Inheritance </a:t>
            </a:r>
          </a:p>
        </p:txBody>
      </p:sp>
      <p:sp>
        <p:nvSpPr>
          <p:cNvPr id="3" name="Content Placeholder 2">
            <a:extLst>
              <a:ext uri="{FF2B5EF4-FFF2-40B4-BE49-F238E27FC236}">
                <a16:creationId xmlns:a16="http://schemas.microsoft.com/office/drawing/2014/main" id="{4E69CDBD-FBCA-5908-03BC-93E0989F77CF}"/>
              </a:ext>
            </a:extLst>
          </p:cNvPr>
          <p:cNvSpPr>
            <a:spLocks noGrp="1"/>
          </p:cNvSpPr>
          <p:nvPr>
            <p:ph idx="1"/>
          </p:nvPr>
        </p:nvSpPr>
        <p:spPr>
          <a:xfrm>
            <a:off x="1" y="592853"/>
            <a:ext cx="12192000" cy="5930495"/>
          </a:xfrm>
        </p:spPr>
        <p:txBody>
          <a:bodyPr/>
          <a:lstStyle/>
          <a:p>
            <a:r>
              <a:rPr lang="en-US" sz="1800" dirty="0"/>
              <a:t>the child inherits all members within the parent except the constructor and destructor</a:t>
            </a:r>
          </a:p>
          <a:p>
            <a:r>
              <a:rPr lang="en-US" sz="1800" dirty="0"/>
              <a:t>The constructor of child class always calls the constructor of parent class implicitly or explicitly and it’s by default call the parent default constructor</a:t>
            </a:r>
          </a:p>
          <a:p>
            <a:r>
              <a:rPr lang="en-US" sz="1800" dirty="0"/>
              <a:t>you can determine explicitly which parent constructor will be called with child constructor using base keyword</a:t>
            </a:r>
          </a:p>
          <a:p>
            <a:r>
              <a:rPr lang="en-US" dirty="0"/>
              <a:t>C# supports single inheritance only</a:t>
            </a:r>
          </a:p>
        </p:txBody>
      </p:sp>
      <p:sp>
        <p:nvSpPr>
          <p:cNvPr id="5" name="Rectangle 1">
            <a:extLst>
              <a:ext uri="{FF2B5EF4-FFF2-40B4-BE49-F238E27FC236}">
                <a16:creationId xmlns:a16="http://schemas.microsoft.com/office/drawing/2014/main" id="{D3C40A1F-6466-DD37-2385-E480C8CE9C26}"/>
              </a:ext>
            </a:extLst>
          </p:cNvPr>
          <p:cNvSpPr txBox="1">
            <a:spLocks noChangeArrowheads="1"/>
          </p:cNvSpPr>
          <p:nvPr/>
        </p:nvSpPr>
        <p:spPr bwMode="auto">
          <a:xfrm>
            <a:off x="87983" y="2591331"/>
            <a:ext cx="4006398" cy="3562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spcAft>
                <a:spcPts val="600"/>
              </a:spcAft>
              <a:buClr>
                <a:schemeClr val="tx2"/>
              </a:buClr>
              <a:buSzPct val="70000"/>
              <a:buFont typeface="Arial" panose="020B0604020202020204" pitchFamily="34" charset="0"/>
              <a:buChar char="•"/>
              <a:defRPr sz="20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8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6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4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spcBef>
                <a:spcPts val="0"/>
              </a:spcBef>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class</a:t>
            </a:r>
            <a:r>
              <a:rPr lang="en-US" sz="1100" dirty="0">
                <a:solidFill>
                  <a:srgbClr val="000000"/>
                </a:solidFill>
                <a:latin typeface="Cascadia Mono" panose="020B0609020000020004" pitchFamily="49" charset="0"/>
              </a:rPr>
              <a:t> </a:t>
            </a:r>
            <a:r>
              <a:rPr lang="en-US" sz="1100" dirty="0">
                <a:solidFill>
                  <a:srgbClr val="2B91AF"/>
                </a:solidFill>
                <a:latin typeface="Cascadia Mono" panose="020B0609020000020004" pitchFamily="49" charset="0"/>
              </a:rPr>
              <a:t>Parent</a:t>
            </a:r>
            <a:endParaRPr lang="en-US" sz="1100" dirty="0">
              <a:solidFill>
                <a:srgbClr val="000000"/>
              </a:solidFill>
              <a:latin typeface="Cascadia Mono" panose="020B0609020000020004" pitchFamily="49" charset="0"/>
            </a:endParaRPr>
          </a:p>
          <a:p>
            <a:pPr marL="0" indent="0">
              <a:spcBef>
                <a:spcPts val="0"/>
              </a:spcBef>
              <a:buNone/>
            </a:pP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int</a:t>
            </a:r>
            <a:r>
              <a:rPr lang="en-US" sz="1100" dirty="0">
                <a:solidFill>
                  <a:srgbClr val="000000"/>
                </a:solidFill>
                <a:latin typeface="Cascadia Mono" panose="020B0609020000020004" pitchFamily="49" charset="0"/>
              </a:rPr>
              <a:t> x {  </a:t>
            </a:r>
            <a:r>
              <a:rPr lang="en-US" sz="1100" dirty="0">
                <a:solidFill>
                  <a:srgbClr val="0000FF"/>
                </a:solidFill>
                <a:latin typeface="Cascadia Mono" panose="020B0609020000020004" pitchFamily="49" charset="0"/>
              </a:rPr>
              <a:t>get</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set</a:t>
            </a: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int</a:t>
            </a:r>
            <a:r>
              <a:rPr lang="en-US" sz="1100" dirty="0">
                <a:solidFill>
                  <a:srgbClr val="000000"/>
                </a:solidFill>
                <a:latin typeface="Cascadia Mono" panose="020B0609020000020004" pitchFamily="49" charset="0"/>
              </a:rPr>
              <a:t> y {  </a:t>
            </a:r>
            <a:r>
              <a:rPr lang="en-US" sz="1100" dirty="0">
                <a:solidFill>
                  <a:srgbClr val="0000FF"/>
                </a:solidFill>
                <a:latin typeface="Cascadia Mono" panose="020B0609020000020004" pitchFamily="49" charset="0"/>
              </a:rPr>
              <a:t>get</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set</a:t>
            </a: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2B91AF"/>
                </a:solidFill>
                <a:latin typeface="Cascadia Mono" panose="020B0609020000020004" pitchFamily="49" charset="0"/>
              </a:rPr>
              <a:t>Parent</a:t>
            </a:r>
            <a:r>
              <a:rPr lang="en-US" sz="1100" dirty="0">
                <a:solidFill>
                  <a:srgbClr val="000000"/>
                </a:solidFill>
                <a:latin typeface="Cascadia Mono" panose="020B0609020000020004" pitchFamily="49" charset="0"/>
              </a:rPr>
              <a:t>() { }</a:t>
            </a:r>
          </a:p>
          <a:p>
            <a:pPr marL="0" indent="0">
              <a:lnSpc>
                <a:spcPct val="100000"/>
              </a:lnSpc>
              <a:spcBef>
                <a:spcPts val="0"/>
              </a:spcBef>
              <a:buNone/>
            </a:pPr>
            <a:r>
              <a:rPr lang="fr-FR" sz="1100" dirty="0">
                <a:solidFill>
                  <a:srgbClr val="000000"/>
                </a:solidFill>
                <a:latin typeface="Cascadia Mono" panose="020B0609020000020004" pitchFamily="49" charset="0"/>
              </a:rPr>
              <a:t>        </a:t>
            </a:r>
            <a:r>
              <a:rPr lang="fr-FR" sz="1100" dirty="0">
                <a:solidFill>
                  <a:srgbClr val="0000FF"/>
                </a:solidFill>
                <a:latin typeface="Cascadia Mono" panose="020B0609020000020004" pitchFamily="49" charset="0"/>
              </a:rPr>
              <a:t>public</a:t>
            </a:r>
            <a:r>
              <a:rPr lang="fr-FR" sz="1100" dirty="0">
                <a:solidFill>
                  <a:srgbClr val="000000"/>
                </a:solidFill>
                <a:latin typeface="Cascadia Mono" panose="020B0609020000020004" pitchFamily="49" charset="0"/>
              </a:rPr>
              <a:t> </a:t>
            </a:r>
            <a:r>
              <a:rPr lang="fr-FR" sz="1100" dirty="0">
                <a:solidFill>
                  <a:srgbClr val="2B91AF"/>
                </a:solidFill>
                <a:latin typeface="Cascadia Mono" panose="020B0609020000020004" pitchFamily="49" charset="0"/>
              </a:rPr>
              <a:t>Parent</a:t>
            </a:r>
            <a:r>
              <a:rPr lang="fr-FR" sz="1100" dirty="0">
                <a:solidFill>
                  <a:srgbClr val="000000"/>
                </a:solidFill>
                <a:latin typeface="Cascadia Mono" panose="020B0609020000020004" pitchFamily="49" charset="0"/>
              </a:rPr>
              <a:t>(</a:t>
            </a:r>
            <a:r>
              <a:rPr lang="fr-FR" sz="1100" dirty="0">
                <a:solidFill>
                  <a:srgbClr val="0000FF"/>
                </a:solidFill>
                <a:latin typeface="Cascadia Mono" panose="020B0609020000020004" pitchFamily="49" charset="0"/>
              </a:rPr>
              <a:t>int</a:t>
            </a:r>
            <a:r>
              <a:rPr lang="fr-FR" sz="1100" dirty="0">
                <a:solidFill>
                  <a:srgbClr val="000000"/>
                </a:solidFill>
                <a:latin typeface="Cascadia Mono" panose="020B0609020000020004" pitchFamily="49" charset="0"/>
              </a:rPr>
              <a:t> _x, </a:t>
            </a:r>
            <a:r>
              <a:rPr lang="fr-FR" sz="1100" dirty="0">
                <a:solidFill>
                  <a:srgbClr val="0000FF"/>
                </a:solidFill>
                <a:latin typeface="Cascadia Mono" panose="020B0609020000020004" pitchFamily="49" charset="0"/>
              </a:rPr>
              <a:t>int</a:t>
            </a:r>
            <a:r>
              <a:rPr lang="fr-FR" sz="1100" dirty="0">
                <a:solidFill>
                  <a:srgbClr val="000000"/>
                </a:solidFill>
                <a:latin typeface="Cascadia Mono" panose="020B0609020000020004" pitchFamily="49" charset="0"/>
              </a:rPr>
              <a:t> _y)</a:t>
            </a:r>
          </a:p>
          <a:p>
            <a:pPr marL="0" indent="0">
              <a:lnSpc>
                <a:spcPct val="100000"/>
              </a:lnSpc>
              <a:spcBef>
                <a:spcPts val="0"/>
              </a:spcBef>
              <a:buNone/>
            </a:pP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00"/>
                </a:solidFill>
                <a:latin typeface="Cascadia Mono" panose="020B0609020000020004" pitchFamily="49" charset="0"/>
              </a:rPr>
              <a:t>            x = _x;</a:t>
            </a:r>
          </a:p>
          <a:p>
            <a:pPr marL="0" indent="0">
              <a:lnSpc>
                <a:spcPct val="100000"/>
              </a:lnSpc>
              <a:spcBef>
                <a:spcPts val="0"/>
              </a:spcBef>
              <a:buNone/>
            </a:pPr>
            <a:r>
              <a:rPr lang="en-US" sz="1100" dirty="0">
                <a:solidFill>
                  <a:srgbClr val="000000"/>
                </a:solidFill>
                <a:latin typeface="Cascadia Mono" panose="020B0609020000020004" pitchFamily="49" charset="0"/>
              </a:rPr>
              <a:t>            y = _y;</a:t>
            </a:r>
          </a:p>
          <a:p>
            <a:pPr marL="0" indent="0">
              <a:lnSpc>
                <a:spcPct val="100000"/>
              </a:lnSpc>
              <a:spcBef>
                <a:spcPts val="0"/>
              </a:spcBef>
              <a:buNone/>
            </a:pPr>
            <a:r>
              <a:rPr lang="en-US" sz="1100" dirty="0">
                <a:solidFill>
                  <a:srgbClr val="000000"/>
                </a:solidFill>
                <a:latin typeface="Cascadia Mono" panose="020B0609020000020004" pitchFamily="49" charset="0"/>
              </a:rPr>
              <a:t>        }</a:t>
            </a:r>
          </a:p>
          <a:p>
            <a:pPr marL="0" indent="0">
              <a:lnSpc>
                <a:spcPct val="100000"/>
              </a:lnSpc>
              <a:spcBef>
                <a:spcPts val="0"/>
              </a:spcBef>
              <a:buNone/>
            </a:pPr>
            <a:r>
              <a:rPr lang="en-US" sz="1100" dirty="0">
                <a:solidFill>
                  <a:srgbClr val="0000FF"/>
                </a:solidFill>
                <a:latin typeface="Cascadia Mono" panose="020B0609020000020004" pitchFamily="49" charset="0"/>
              </a:rPr>
              <a:t>    }</a:t>
            </a:r>
          </a:p>
          <a:p>
            <a:pPr marL="0" indent="0">
              <a:lnSpc>
                <a:spcPct val="100000"/>
              </a:lnSpc>
              <a:spcBef>
                <a:spcPts val="0"/>
              </a:spcBef>
              <a:buNone/>
            </a:pPr>
            <a:r>
              <a:rPr lang="en-US" sz="1100" dirty="0">
                <a:solidFill>
                  <a:srgbClr val="0000FF"/>
                </a:solidFill>
                <a:latin typeface="Cascadia Mono" panose="020B0609020000020004" pitchFamily="49" charset="0"/>
              </a:rPr>
              <a:t>public void test() {</a:t>
            </a:r>
          </a:p>
          <a:p>
            <a:pPr marL="0" lvl="1" indent="0">
              <a:lnSpc>
                <a:spcPct val="100000"/>
              </a:lnSpc>
              <a:spcBef>
                <a:spcPts val="0"/>
              </a:spcBef>
              <a:buNone/>
            </a:pPr>
            <a:r>
              <a:rPr lang="en-US" sz="1200" dirty="0">
                <a:solidFill>
                  <a:srgbClr val="0000FF"/>
                </a:solidFill>
                <a:latin typeface="Cascadia Mono" panose="020B0609020000020004" pitchFamily="49" charset="0"/>
              </a:rPr>
              <a:t>      </a:t>
            </a:r>
            <a:r>
              <a:rPr lang="en-US" sz="1200" dirty="0" err="1">
                <a:solidFill>
                  <a:srgbClr val="0000FF"/>
                </a:solidFill>
                <a:latin typeface="Cascadia Mono" panose="020B0609020000020004" pitchFamily="49" charset="0"/>
              </a:rPr>
              <a:t>Console.WriteLine</a:t>
            </a:r>
            <a:r>
              <a:rPr lang="en-US" sz="1200" dirty="0">
                <a:solidFill>
                  <a:srgbClr val="0000FF"/>
                </a:solidFill>
                <a:latin typeface="Cascadia Mono" panose="020B0609020000020004" pitchFamily="49" charset="0"/>
              </a:rPr>
              <a:t>("hello from test"); </a:t>
            </a:r>
          </a:p>
          <a:p>
            <a:pPr marL="0" indent="0">
              <a:spcBef>
                <a:spcPts val="0"/>
              </a:spcBef>
              <a:buNone/>
            </a:pPr>
            <a:r>
              <a:rPr lang="en-US" sz="1100" dirty="0">
                <a:solidFill>
                  <a:srgbClr val="0000FF"/>
                </a:solidFill>
                <a:latin typeface="Cascadia Mono" panose="020B0609020000020004" pitchFamily="49" charset="0"/>
              </a:rPr>
              <a:t>}</a:t>
            </a:r>
            <a:endParaRPr lang="en-US" altLang="en-US" sz="1100" dirty="0">
              <a:solidFill>
                <a:srgbClr val="0000FF"/>
              </a:solidFill>
              <a:latin typeface="Cascadia Mono" panose="020B0609020000020004" pitchFamily="49" charset="0"/>
            </a:endParaRPr>
          </a:p>
        </p:txBody>
      </p:sp>
      <p:sp>
        <p:nvSpPr>
          <p:cNvPr id="6" name="Rectangle 1">
            <a:extLst>
              <a:ext uri="{FF2B5EF4-FFF2-40B4-BE49-F238E27FC236}">
                <a16:creationId xmlns:a16="http://schemas.microsoft.com/office/drawing/2014/main" id="{C41E2F3B-C029-A559-71BE-A57901132216}"/>
              </a:ext>
            </a:extLst>
          </p:cNvPr>
          <p:cNvSpPr txBox="1">
            <a:spLocks noChangeArrowheads="1"/>
          </p:cNvSpPr>
          <p:nvPr/>
        </p:nvSpPr>
        <p:spPr bwMode="auto">
          <a:xfrm>
            <a:off x="4138372" y="3459663"/>
            <a:ext cx="4930216" cy="21082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spcAft>
                <a:spcPts val="600"/>
              </a:spcAft>
              <a:buClr>
                <a:schemeClr val="tx2"/>
              </a:buClr>
              <a:buSzPct val="70000"/>
              <a:buFont typeface="Arial" panose="020B0604020202020204" pitchFamily="34" charset="0"/>
              <a:buChar char="•"/>
              <a:defRPr sz="20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8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6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4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nSpc>
                <a:spcPct val="100000"/>
              </a:lnSpc>
              <a:spcBef>
                <a:spcPts val="0"/>
              </a:spcBef>
              <a:buNone/>
            </a:pP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class</a:t>
            </a:r>
            <a:r>
              <a:rPr lang="en-US" sz="1200" dirty="0">
                <a:solidFill>
                  <a:srgbClr val="000000"/>
                </a:solidFill>
                <a:latin typeface="Cascadia Mono" panose="020B0609020000020004" pitchFamily="49" charset="0"/>
              </a:rPr>
              <a:t> </a:t>
            </a:r>
            <a:r>
              <a:rPr lang="en-US" sz="1200" dirty="0">
                <a:solidFill>
                  <a:srgbClr val="2B91AF"/>
                </a:solidFill>
                <a:latin typeface="Cascadia Mono" panose="020B0609020000020004" pitchFamily="49" charset="0"/>
              </a:rPr>
              <a:t>Child</a:t>
            </a:r>
            <a:r>
              <a:rPr lang="en-US" sz="1200" dirty="0">
                <a:solidFill>
                  <a:srgbClr val="000000"/>
                </a:solidFill>
                <a:latin typeface="Cascadia Mono" panose="020B0609020000020004" pitchFamily="49" charset="0"/>
              </a:rPr>
              <a:t>:Parent</a:t>
            </a:r>
          </a:p>
          <a:p>
            <a:pPr marL="0" indent="0">
              <a:lnSpc>
                <a:spcPct val="100000"/>
              </a:lnSpc>
              <a:spcBef>
                <a:spcPts val="0"/>
              </a:spcBef>
              <a:buNone/>
            </a:pPr>
            <a:r>
              <a:rPr lang="en-US" sz="1200" dirty="0">
                <a:solidFill>
                  <a:srgbClr val="000000"/>
                </a:solidFill>
                <a:latin typeface="Cascadia Mono" panose="020B0609020000020004" pitchFamily="49" charset="0"/>
              </a:rPr>
              <a:t>{</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z;</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2B91AF"/>
                </a:solidFill>
                <a:latin typeface="Cascadia Mono" panose="020B0609020000020004" pitchFamily="49" charset="0"/>
              </a:rPr>
              <a:t>Child</a:t>
            </a:r>
            <a:r>
              <a:rPr lang="en-US" sz="1200" dirty="0">
                <a:solidFill>
                  <a:srgbClr val="000000"/>
                </a:solidFill>
                <a:latin typeface="Cascadia Mono" panose="020B0609020000020004" pitchFamily="49" charset="0"/>
              </a:rPr>
              <a:t>(</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_x, </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_y, </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_z) : </a:t>
            </a:r>
            <a:r>
              <a:rPr lang="en-US" sz="1200" dirty="0">
                <a:solidFill>
                  <a:srgbClr val="0000FF"/>
                </a:solidFill>
                <a:latin typeface="Cascadia Mono" panose="020B0609020000020004" pitchFamily="49" charset="0"/>
              </a:rPr>
              <a:t>base</a:t>
            </a:r>
            <a:r>
              <a:rPr lang="en-US" sz="1200" dirty="0">
                <a:solidFill>
                  <a:srgbClr val="000000"/>
                </a:solidFill>
                <a:latin typeface="Cascadia Mono" panose="020B0609020000020004" pitchFamily="49" charset="0"/>
              </a:rPr>
              <a:t>(_x, _y)</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err="1">
                <a:solidFill>
                  <a:srgbClr val="0000FF"/>
                </a:solidFill>
                <a:latin typeface="Cascadia Mono" panose="020B0609020000020004" pitchFamily="49" charset="0"/>
              </a:rPr>
              <a:t>this</a:t>
            </a:r>
            <a:r>
              <a:rPr lang="en-US" sz="1200" dirty="0" err="1">
                <a:solidFill>
                  <a:srgbClr val="000000"/>
                </a:solidFill>
                <a:latin typeface="Cascadia Mono" panose="020B0609020000020004" pitchFamily="49" charset="0"/>
              </a:rPr>
              <a:t>.z</a:t>
            </a:r>
            <a:r>
              <a:rPr lang="en-US" sz="1200" dirty="0">
                <a:solidFill>
                  <a:srgbClr val="000000"/>
                </a:solidFill>
                <a:latin typeface="Cascadia Mono" panose="020B0609020000020004" pitchFamily="49" charset="0"/>
              </a:rPr>
              <a:t> = _z;</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a:t>
            </a:r>
          </a:p>
        </p:txBody>
      </p:sp>
      <p:sp>
        <p:nvSpPr>
          <p:cNvPr id="7" name="Rectangle 6">
            <a:extLst>
              <a:ext uri="{FF2B5EF4-FFF2-40B4-BE49-F238E27FC236}">
                <a16:creationId xmlns:a16="http://schemas.microsoft.com/office/drawing/2014/main" id="{BDFFBE4C-4306-E15A-0B34-EFEAE5201FAC}"/>
              </a:ext>
            </a:extLst>
          </p:cNvPr>
          <p:cNvSpPr/>
          <p:nvPr/>
        </p:nvSpPr>
        <p:spPr>
          <a:xfrm>
            <a:off x="9112580" y="2872163"/>
            <a:ext cx="3079420" cy="328327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base keyword can access any member of parent member if that member is not private</a:t>
            </a:r>
          </a:p>
          <a:p>
            <a:pPr algn="ctr"/>
            <a:endParaRPr lang="en-US" dirty="0">
              <a:ln w="0"/>
              <a:solidFill>
                <a:schemeClr val="bg1"/>
              </a:solidFill>
              <a:effectLst>
                <a:outerShdw blurRad="38100" dist="19050" dir="2700000" algn="tl" rotWithShape="0">
                  <a:schemeClr val="dk1">
                    <a:alpha val="40000"/>
                  </a:schemeClr>
                </a:outerShdw>
              </a:effectLst>
            </a:endParaRPr>
          </a:p>
          <a:p>
            <a:pPr algn="ctr"/>
            <a:r>
              <a:rPr lang="en-US" dirty="0" err="1">
                <a:ln w="0"/>
                <a:solidFill>
                  <a:schemeClr val="bg1"/>
                </a:solidFill>
                <a:effectLst>
                  <a:outerShdw blurRad="38100" dist="19050" dir="2700000" algn="tl" rotWithShape="0">
                    <a:schemeClr val="dk1">
                      <a:alpha val="40000"/>
                    </a:schemeClr>
                  </a:outerShdw>
                </a:effectLst>
              </a:rPr>
              <a:t>base.parentMemeber</a:t>
            </a:r>
            <a:endParaRPr lang="en-US" dirty="0">
              <a:ln w="0"/>
              <a:solidFill>
                <a:schemeClr val="bg1"/>
              </a:solidFill>
              <a:effectLst>
                <a:outerShdw blurRad="38100" dist="19050" dir="2700000" algn="tl" rotWithShape="0">
                  <a:schemeClr val="dk1">
                    <a:alpha val="40000"/>
                  </a:schemeClr>
                </a:outerShdw>
              </a:effectLst>
            </a:endParaRPr>
          </a:p>
          <a:p>
            <a:pPr algn="ctr"/>
            <a:endParaRPr lang="en-US" dirty="0">
              <a:ln w="0"/>
              <a:solidFill>
                <a:schemeClr val="bg1"/>
              </a:solidFill>
              <a:effectLst>
                <a:outerShdw blurRad="38100" dist="19050" dir="2700000" algn="tl" rotWithShape="0">
                  <a:schemeClr val="dk1">
                    <a:alpha val="40000"/>
                  </a:schemeClr>
                </a:outerShdw>
              </a:effectLst>
            </a:endParaRPr>
          </a:p>
          <a:p>
            <a:pPr algn="ctr"/>
            <a:r>
              <a:rPr lang="en-US" sz="1800" dirty="0" err="1">
                <a:solidFill>
                  <a:srgbClr val="0000FF"/>
                </a:solidFill>
                <a:latin typeface="Cascadia Mono" panose="020B0609020000020004" pitchFamily="49" charset="0"/>
              </a:rPr>
              <a:t>base</a:t>
            </a:r>
            <a:r>
              <a:rPr lang="en-US" sz="1800" dirty="0" err="1">
                <a:solidFill>
                  <a:srgbClr val="000000"/>
                </a:solidFill>
                <a:latin typeface="Cascadia Mono" panose="020B0609020000020004" pitchFamily="49" charset="0"/>
              </a:rPr>
              <a:t>.test</a:t>
            </a:r>
            <a:r>
              <a:rPr lang="en-US" sz="1800" dirty="0">
                <a:solidFill>
                  <a:srgbClr val="000000"/>
                </a:solidFill>
                <a:latin typeface="Cascadia Mono" panose="020B0609020000020004" pitchFamily="49" charset="0"/>
              </a:rPr>
              <a:t>()</a:t>
            </a:r>
            <a:r>
              <a:rPr lang="en-US" sz="1800" dirty="0">
                <a:ln w="0"/>
                <a:solidFill>
                  <a:schemeClr val="bg1"/>
                </a:solidFill>
                <a:effectLst>
                  <a:outerShdw blurRad="38100" dist="19050" dir="2700000" algn="tl" rotWithShape="0">
                    <a:schemeClr val="dk1">
                      <a:alpha val="40000"/>
                    </a:schemeClr>
                  </a:outerShdw>
                </a:effectLst>
                <a:latin typeface="Cascadia Mono" panose="020B0609020000020004" pitchFamily="49" charset="0"/>
              </a:rPr>
              <a:t>;</a:t>
            </a:r>
            <a:endParaRPr lang="en-US" dirty="0">
              <a:ln w="0"/>
              <a:solidFill>
                <a:schemeClr val="bg1"/>
              </a:solidFill>
              <a:effectLst>
                <a:outerShdw blurRad="38100" dist="19050" dir="2700000" algn="tl" rotWithShape="0">
                  <a:schemeClr val="dk1">
                    <a:alpha val="40000"/>
                  </a:schemeClr>
                </a:outerShdw>
              </a:effectLst>
            </a:endParaRPr>
          </a:p>
          <a:p>
            <a:pPr algn="ctr"/>
            <a:endParaRPr lang="en-US"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06091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7F6F8-00C4-9DAB-A8D2-BD38F31F7C86}"/>
              </a:ext>
            </a:extLst>
          </p:cNvPr>
          <p:cNvSpPr>
            <a:spLocks noGrp="1"/>
          </p:cNvSpPr>
          <p:nvPr>
            <p:ph type="title"/>
          </p:nvPr>
        </p:nvSpPr>
        <p:spPr>
          <a:xfrm>
            <a:off x="838380" y="0"/>
            <a:ext cx="10353762" cy="710153"/>
          </a:xfrm>
        </p:spPr>
        <p:txBody>
          <a:bodyPr/>
          <a:lstStyle/>
          <a:p>
            <a:r>
              <a:rPr lang="en-US" dirty="0"/>
              <a:t>Inherit from generic </a:t>
            </a:r>
          </a:p>
        </p:txBody>
      </p:sp>
      <p:sp>
        <p:nvSpPr>
          <p:cNvPr id="4" name="Rectangle 1">
            <a:extLst>
              <a:ext uri="{FF2B5EF4-FFF2-40B4-BE49-F238E27FC236}">
                <a16:creationId xmlns:a16="http://schemas.microsoft.com/office/drawing/2014/main" id="{14FF0EEC-EEEE-4B41-2389-B76E2C3930D3}"/>
              </a:ext>
            </a:extLst>
          </p:cNvPr>
          <p:cNvSpPr txBox="1">
            <a:spLocks noGrp="1" noChangeArrowheads="1"/>
          </p:cNvSpPr>
          <p:nvPr>
            <p:ph idx="1"/>
          </p:nvPr>
        </p:nvSpPr>
        <p:spPr bwMode="auto">
          <a:xfrm>
            <a:off x="0" y="1544416"/>
            <a:ext cx="3355942" cy="26314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spcAft>
                <a:spcPts val="600"/>
              </a:spcAft>
              <a:buClr>
                <a:schemeClr val="tx2"/>
              </a:buClr>
              <a:buSzPct val="70000"/>
              <a:buFont typeface="Arial" panose="020B0604020202020204" pitchFamily="34" charset="0"/>
              <a:buChar char="•"/>
              <a:defRPr sz="20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8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6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4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spcAft>
                <a:spcPts val="600"/>
              </a:spcAft>
              <a:buClr>
                <a:schemeClr val="tx2"/>
              </a:buClr>
              <a:buSzPct val="70000"/>
              <a:buFont typeface="Arial" panose="020B0604020202020204" pitchFamily="34" charset="0"/>
              <a:buChar char="•"/>
              <a:defRPr sz="1200" kern="1200">
                <a:ln>
                  <a:solidFill>
                    <a:schemeClr val="bg1">
                      <a:lumMod val="75000"/>
                      <a:lumOff val="25000"/>
                      <a:alpha val="10000"/>
                    </a:schemeClr>
                  </a:solidFill>
                </a:ln>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class</a:t>
            </a:r>
            <a:r>
              <a:rPr lang="en-US" sz="1200" dirty="0">
                <a:solidFill>
                  <a:srgbClr val="000000"/>
                </a:solidFill>
                <a:latin typeface="Cascadia Mono" panose="020B0609020000020004" pitchFamily="49" charset="0"/>
              </a:rPr>
              <a:t> </a:t>
            </a:r>
            <a:r>
              <a:rPr lang="en-US" sz="1200" dirty="0">
                <a:solidFill>
                  <a:srgbClr val="2B91AF"/>
                </a:solidFill>
                <a:latin typeface="Cascadia Mono" panose="020B0609020000020004" pitchFamily="49" charset="0"/>
              </a:rPr>
              <a:t>Parent</a:t>
            </a:r>
            <a:r>
              <a:rPr lang="en-US" sz="1200" dirty="0">
                <a:solidFill>
                  <a:srgbClr val="000000"/>
                </a:solidFill>
                <a:latin typeface="Cascadia Mono" panose="020B0609020000020004" pitchFamily="49" charset="0"/>
              </a:rPr>
              <a:t>&lt;</a:t>
            </a:r>
            <a:r>
              <a:rPr lang="en-US" sz="1200" dirty="0">
                <a:solidFill>
                  <a:srgbClr val="2B91AF"/>
                </a:solidFill>
                <a:latin typeface="Cascadia Mono" panose="020B0609020000020004" pitchFamily="49" charset="0"/>
              </a:rPr>
              <a:t>T</a:t>
            </a:r>
            <a:r>
              <a:rPr lang="en-US" sz="1200" dirty="0">
                <a:solidFill>
                  <a:srgbClr val="000000"/>
                </a:solidFill>
                <a:latin typeface="Cascadia Mono" panose="020B0609020000020004" pitchFamily="49" charset="0"/>
              </a:rPr>
              <a:t>&gt;</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T X {  </a:t>
            </a:r>
            <a:r>
              <a:rPr lang="en-US" sz="1200" dirty="0">
                <a:solidFill>
                  <a:srgbClr val="0000FF"/>
                </a:solidFill>
                <a:latin typeface="Cascadia Mono" panose="020B0609020000020004" pitchFamily="49" charset="0"/>
              </a:rPr>
              <a:t>get</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set</a:t>
            </a: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T Y {  </a:t>
            </a:r>
            <a:r>
              <a:rPr lang="en-US" sz="1200" dirty="0">
                <a:solidFill>
                  <a:srgbClr val="0000FF"/>
                </a:solidFill>
                <a:latin typeface="Cascadia Mono" panose="020B0609020000020004" pitchFamily="49" charset="0"/>
              </a:rPr>
              <a:t>get</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set</a:t>
            </a:r>
            <a:r>
              <a:rPr lang="en-US" sz="1200" dirty="0">
                <a:solidFill>
                  <a:srgbClr val="000000"/>
                </a:solidFill>
                <a:latin typeface="Cascadia Mono" panose="020B0609020000020004" pitchFamily="49" charset="0"/>
              </a:rPr>
              <a:t>; }</a:t>
            </a:r>
          </a:p>
          <a:p>
            <a:pPr marL="0" indent="0">
              <a:lnSpc>
                <a:spcPct val="100000"/>
              </a:lnSpc>
              <a:spcBef>
                <a:spcPts val="0"/>
              </a:spcBef>
              <a:buNone/>
            </a:pPr>
            <a:r>
              <a:rPr lang="fr-FR" sz="1200" dirty="0">
                <a:solidFill>
                  <a:srgbClr val="000000"/>
                </a:solidFill>
                <a:latin typeface="Cascadia Mono" panose="020B0609020000020004" pitchFamily="49" charset="0"/>
              </a:rPr>
              <a:t>        </a:t>
            </a:r>
            <a:r>
              <a:rPr lang="fr-FR" sz="1200" dirty="0">
                <a:solidFill>
                  <a:srgbClr val="0000FF"/>
                </a:solidFill>
                <a:latin typeface="Cascadia Mono" panose="020B0609020000020004" pitchFamily="49" charset="0"/>
              </a:rPr>
              <a:t>public</a:t>
            </a:r>
            <a:r>
              <a:rPr lang="fr-FR" sz="1200" dirty="0">
                <a:solidFill>
                  <a:srgbClr val="000000"/>
                </a:solidFill>
                <a:latin typeface="Cascadia Mono" panose="020B0609020000020004" pitchFamily="49" charset="0"/>
              </a:rPr>
              <a:t> </a:t>
            </a:r>
            <a:r>
              <a:rPr lang="fr-FR" sz="1200" dirty="0">
                <a:solidFill>
                  <a:srgbClr val="2B91AF"/>
                </a:solidFill>
                <a:latin typeface="Cascadia Mono" panose="020B0609020000020004" pitchFamily="49" charset="0"/>
              </a:rPr>
              <a:t>Parent</a:t>
            </a:r>
            <a:r>
              <a:rPr lang="fr-FR" sz="1200" dirty="0">
                <a:solidFill>
                  <a:srgbClr val="000000"/>
                </a:solidFill>
                <a:latin typeface="Cascadia Mono" panose="020B0609020000020004" pitchFamily="49" charset="0"/>
              </a:rPr>
              <a:t>(T _x, T _y)</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X = _x;</a:t>
            </a:r>
          </a:p>
          <a:p>
            <a:pPr marL="0" indent="0">
              <a:lnSpc>
                <a:spcPct val="100000"/>
              </a:lnSpc>
              <a:spcBef>
                <a:spcPts val="0"/>
              </a:spcBef>
              <a:buNone/>
            </a:pPr>
            <a:r>
              <a:rPr lang="en-US" sz="1200" dirty="0">
                <a:solidFill>
                  <a:srgbClr val="000000"/>
                </a:solidFill>
                <a:latin typeface="Cascadia Mono" panose="020B0609020000020004" pitchFamily="49" charset="0"/>
              </a:rPr>
              <a:t>            Y = _y;</a:t>
            </a:r>
          </a:p>
          <a:p>
            <a:pPr marL="0" indent="0">
              <a:lnSpc>
                <a:spcPct val="100000"/>
              </a:lnSpc>
              <a:spcBef>
                <a:spcPts val="0"/>
              </a:spcBef>
              <a:buNone/>
            </a:pPr>
            <a:r>
              <a:rPr lang="en-US" sz="1200" dirty="0">
                <a:solidFill>
                  <a:srgbClr val="000000"/>
                </a:solidFill>
                <a:latin typeface="Cascadia Mono" panose="020B0609020000020004" pitchFamily="49" charset="0"/>
              </a:rPr>
              <a:t>        }</a:t>
            </a:r>
          </a:p>
          <a:p>
            <a:pPr marL="0" indent="0">
              <a:lnSpc>
                <a:spcPct val="100000"/>
              </a:lnSpc>
              <a:spcBef>
                <a:spcPts val="0"/>
              </a:spcBef>
              <a:buNone/>
            </a:pPr>
            <a:r>
              <a:rPr lang="en-US" sz="1200" dirty="0">
                <a:solidFill>
                  <a:srgbClr val="000000"/>
                </a:solidFill>
                <a:latin typeface="Cascadia Mono" panose="020B0609020000020004" pitchFamily="49" charset="0"/>
              </a:rPr>
              <a:t>    }</a:t>
            </a:r>
            <a:endParaRPr lang="en-US" sz="1000" dirty="0">
              <a:solidFill>
                <a:srgbClr val="000000"/>
              </a:solidFill>
              <a:latin typeface="Cascadia Mono" panose="020B0609020000020004" pitchFamily="49" charset="0"/>
            </a:endParaRPr>
          </a:p>
        </p:txBody>
      </p:sp>
      <p:pic>
        <p:nvPicPr>
          <p:cNvPr id="7" name="Picture 6">
            <a:extLst>
              <a:ext uri="{FF2B5EF4-FFF2-40B4-BE49-F238E27FC236}">
                <a16:creationId xmlns:a16="http://schemas.microsoft.com/office/drawing/2014/main" id="{0866569A-3544-1020-8FFA-878423281B48}"/>
              </a:ext>
            </a:extLst>
          </p:cNvPr>
          <p:cNvPicPr>
            <a:picLocks noChangeAspect="1"/>
          </p:cNvPicPr>
          <p:nvPr/>
        </p:nvPicPr>
        <p:blipFill>
          <a:blip r:embed="rId2"/>
          <a:stretch>
            <a:fillRect/>
          </a:stretch>
        </p:blipFill>
        <p:spPr>
          <a:xfrm>
            <a:off x="3486570" y="1544416"/>
            <a:ext cx="6240545" cy="1438275"/>
          </a:xfrm>
          <a:prstGeom prst="rect">
            <a:avLst/>
          </a:prstGeom>
        </p:spPr>
      </p:pic>
      <p:sp>
        <p:nvSpPr>
          <p:cNvPr id="8" name="TextBox 7">
            <a:extLst>
              <a:ext uri="{FF2B5EF4-FFF2-40B4-BE49-F238E27FC236}">
                <a16:creationId xmlns:a16="http://schemas.microsoft.com/office/drawing/2014/main" id="{F89EB23D-E5B1-5959-0E55-FB345F8A701F}"/>
              </a:ext>
            </a:extLst>
          </p:cNvPr>
          <p:cNvSpPr txBox="1"/>
          <p:nvPr/>
        </p:nvSpPr>
        <p:spPr>
          <a:xfrm>
            <a:off x="3355942" y="3056548"/>
            <a:ext cx="6240544" cy="923330"/>
          </a:xfrm>
          <a:prstGeom prst="rect">
            <a:avLst/>
          </a:prstGeom>
          <a:noFill/>
        </p:spPr>
        <p:txBody>
          <a:bodyPr wrap="square" rtlCol="0">
            <a:spAutoFit/>
          </a:bodyPr>
          <a:lstStyle/>
          <a:p>
            <a:r>
              <a:rPr lang="en-US" dirty="0"/>
              <a:t>you need to provide a type argument T for the Child class when inheriting from the Parent&lt;T&gt; class. Here's the corrected version of the code:</a:t>
            </a:r>
          </a:p>
        </p:txBody>
      </p:sp>
      <p:pic>
        <p:nvPicPr>
          <p:cNvPr id="10" name="Picture 9">
            <a:extLst>
              <a:ext uri="{FF2B5EF4-FFF2-40B4-BE49-F238E27FC236}">
                <a16:creationId xmlns:a16="http://schemas.microsoft.com/office/drawing/2014/main" id="{0E20CB65-7F6F-870F-D874-E91F1AECE411}"/>
              </a:ext>
            </a:extLst>
          </p:cNvPr>
          <p:cNvPicPr>
            <a:picLocks noChangeAspect="1"/>
          </p:cNvPicPr>
          <p:nvPr/>
        </p:nvPicPr>
        <p:blipFill>
          <a:blip r:embed="rId3"/>
          <a:stretch>
            <a:fillRect/>
          </a:stretch>
        </p:blipFill>
        <p:spPr>
          <a:xfrm>
            <a:off x="4292336" y="4403946"/>
            <a:ext cx="4367756" cy="1819275"/>
          </a:xfrm>
          <a:prstGeom prst="rect">
            <a:avLst/>
          </a:prstGeom>
        </p:spPr>
      </p:pic>
    </p:spTree>
    <p:extLst>
      <p:ext uri="{BB962C8B-B14F-4D97-AF65-F5344CB8AC3E}">
        <p14:creationId xmlns:p14="http://schemas.microsoft.com/office/powerpoint/2010/main" val="33213879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3E3B7-53AA-6E8B-A0E5-387955CD00F4}"/>
              </a:ext>
            </a:extLst>
          </p:cNvPr>
          <p:cNvSpPr>
            <a:spLocks noGrp="1"/>
          </p:cNvSpPr>
          <p:nvPr>
            <p:ph type="title"/>
          </p:nvPr>
        </p:nvSpPr>
        <p:spPr>
          <a:xfrm>
            <a:off x="913795" y="0"/>
            <a:ext cx="10353762" cy="582804"/>
          </a:xfrm>
        </p:spPr>
        <p:txBody>
          <a:bodyPr>
            <a:normAutofit fontScale="90000"/>
          </a:bodyPr>
          <a:lstStyle/>
          <a:p>
            <a:r>
              <a:rPr lang="en-US" dirty="0"/>
              <a:t>Abstraction</a:t>
            </a:r>
          </a:p>
        </p:txBody>
      </p:sp>
      <p:sp>
        <p:nvSpPr>
          <p:cNvPr id="3" name="Content Placeholder 2">
            <a:extLst>
              <a:ext uri="{FF2B5EF4-FFF2-40B4-BE49-F238E27FC236}">
                <a16:creationId xmlns:a16="http://schemas.microsoft.com/office/drawing/2014/main" id="{7C8D0623-35F1-D134-B7B8-C6D9B07112F3}"/>
              </a:ext>
            </a:extLst>
          </p:cNvPr>
          <p:cNvSpPr>
            <a:spLocks noGrp="1"/>
          </p:cNvSpPr>
          <p:nvPr>
            <p:ph idx="1"/>
          </p:nvPr>
        </p:nvSpPr>
        <p:spPr>
          <a:xfrm>
            <a:off x="462224" y="582804"/>
            <a:ext cx="11354638" cy="5586883"/>
          </a:xfrm>
        </p:spPr>
        <p:txBody>
          <a:bodyPr/>
          <a:lstStyle/>
          <a:p>
            <a:r>
              <a:rPr lang="en-US" dirty="0"/>
              <a:t>definition</a:t>
            </a:r>
          </a:p>
          <a:p>
            <a:pPr lvl="1"/>
            <a:r>
              <a:rPr lang="en-US" dirty="0"/>
              <a:t>Template or rules for other classes to follow</a:t>
            </a:r>
          </a:p>
          <a:p>
            <a:pPr lvl="1"/>
            <a:r>
              <a:rPr lang="en-US" dirty="0"/>
              <a:t>class made for other classes to Inherit prop &amp; methods from it</a:t>
            </a:r>
          </a:p>
          <a:p>
            <a:pPr lvl="1"/>
            <a:r>
              <a:rPr lang="en-US" dirty="0"/>
              <a:t>allows you to hide the complex implementation details</a:t>
            </a:r>
          </a:p>
          <a:p>
            <a:r>
              <a:rPr lang="en-US" dirty="0"/>
              <a:t>Abstract class</a:t>
            </a:r>
          </a:p>
          <a:p>
            <a:pPr lvl="1"/>
            <a:r>
              <a:rPr lang="en-US" dirty="0"/>
              <a:t>can not be instantiated</a:t>
            </a:r>
          </a:p>
          <a:p>
            <a:pPr lvl="1"/>
            <a:r>
              <a:rPr lang="en-US" dirty="0"/>
              <a:t>can has an abstract method and non abstract method</a:t>
            </a:r>
          </a:p>
          <a:p>
            <a:r>
              <a:rPr lang="en-US" dirty="0"/>
              <a:t>abstract method </a:t>
            </a:r>
          </a:p>
          <a:p>
            <a:pPr lvl="1"/>
            <a:r>
              <a:rPr lang="en-US" dirty="0"/>
              <a:t>(function without body) must be override in a subclass</a:t>
            </a:r>
          </a:p>
          <a:p>
            <a:pPr lvl="1"/>
            <a:r>
              <a:rPr lang="en-US" dirty="0"/>
              <a:t>You are not allowed to declare the abstract methods outside the abstract class.</a:t>
            </a:r>
          </a:p>
          <a:p>
            <a:endParaRPr lang="en-US" dirty="0"/>
          </a:p>
        </p:txBody>
      </p:sp>
    </p:spTree>
    <p:extLst>
      <p:ext uri="{BB962C8B-B14F-4D97-AF65-F5344CB8AC3E}">
        <p14:creationId xmlns:p14="http://schemas.microsoft.com/office/powerpoint/2010/main" val="3864093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BA6F13-9000-86D2-0C26-A13EE24E201A}"/>
              </a:ext>
            </a:extLst>
          </p:cNvPr>
          <p:cNvSpPr>
            <a:spLocks noGrp="1"/>
          </p:cNvSpPr>
          <p:nvPr>
            <p:ph idx="1"/>
          </p:nvPr>
        </p:nvSpPr>
        <p:spPr>
          <a:xfrm>
            <a:off x="913795" y="1095271"/>
            <a:ext cx="10353762" cy="4695930"/>
          </a:xfrm>
        </p:spPr>
        <p:txBody>
          <a:bodyPr/>
          <a:lstStyle/>
          <a:p>
            <a:r>
              <a:rPr lang="en-US" dirty="0"/>
              <a:t>.NET Framework</a:t>
            </a:r>
          </a:p>
          <a:p>
            <a:pPr lvl="1"/>
            <a:r>
              <a:rPr lang="en-US" dirty="0"/>
              <a:t>Runs primarily on Windows</a:t>
            </a:r>
          </a:p>
          <a:p>
            <a:r>
              <a:rPr lang="en-US" dirty="0"/>
              <a:t>.NET Core</a:t>
            </a:r>
          </a:p>
          <a:p>
            <a:pPr lvl="1"/>
            <a:r>
              <a:rPr lang="en-US" dirty="0"/>
              <a:t>Cross-platform: runs on Windows, macOS, and Linux.</a:t>
            </a:r>
          </a:p>
          <a:p>
            <a:endParaRPr lang="en-US" dirty="0"/>
          </a:p>
          <a:p>
            <a:endParaRPr lang="en-US" dirty="0"/>
          </a:p>
          <a:p>
            <a:endParaRPr lang="en-US" dirty="0"/>
          </a:p>
        </p:txBody>
      </p:sp>
      <p:sp>
        <p:nvSpPr>
          <p:cNvPr id="4" name="Rectangle 1">
            <a:extLst>
              <a:ext uri="{FF2B5EF4-FFF2-40B4-BE49-F238E27FC236}">
                <a16:creationId xmlns:a16="http://schemas.microsoft.com/office/drawing/2014/main" id="{451393E4-F3C5-54DA-2FD1-EB2C9CD4AAB9}"/>
              </a:ext>
            </a:extLst>
          </p:cNvPr>
          <p:cNvSpPr>
            <a:spLocks noGrp="1" noChangeArrowheads="1"/>
          </p:cNvSpPr>
          <p:nvPr>
            <p:ph type="title"/>
          </p:nvPr>
        </p:nvSpPr>
        <p:spPr bwMode="auto">
          <a:xfrm>
            <a:off x="913795" y="0"/>
            <a:ext cx="109633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what is the difference between .NET framework and .NET core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03416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86F43-9B14-313A-79D7-9EE7D73DCCF1}"/>
              </a:ext>
            </a:extLst>
          </p:cNvPr>
          <p:cNvSpPr>
            <a:spLocks noGrp="1"/>
          </p:cNvSpPr>
          <p:nvPr>
            <p:ph type="title"/>
          </p:nvPr>
        </p:nvSpPr>
        <p:spPr>
          <a:xfrm>
            <a:off x="251209" y="140677"/>
            <a:ext cx="11424976" cy="592853"/>
          </a:xfrm>
        </p:spPr>
        <p:txBody>
          <a:bodyPr>
            <a:noAutofit/>
          </a:bodyPr>
          <a:lstStyle/>
          <a:p>
            <a:r>
              <a:rPr lang="en-US" sz="2400" dirty="0"/>
              <a:t>Example of how abstraction hide the complex implementation details</a:t>
            </a:r>
            <a:br>
              <a:rPr lang="en-US" sz="2400" dirty="0"/>
            </a:br>
            <a:endParaRPr lang="en-US" sz="2400" dirty="0"/>
          </a:p>
        </p:txBody>
      </p:sp>
      <p:pic>
        <p:nvPicPr>
          <p:cNvPr id="5" name="Content Placeholder 4">
            <a:extLst>
              <a:ext uri="{FF2B5EF4-FFF2-40B4-BE49-F238E27FC236}">
                <a16:creationId xmlns:a16="http://schemas.microsoft.com/office/drawing/2014/main" id="{35DD7D5B-52A2-39FE-CA97-94C2E36F0358}"/>
              </a:ext>
            </a:extLst>
          </p:cNvPr>
          <p:cNvPicPr>
            <a:picLocks noGrp="1" noChangeAspect="1"/>
          </p:cNvPicPr>
          <p:nvPr>
            <p:ph idx="1"/>
          </p:nvPr>
        </p:nvPicPr>
        <p:blipFill>
          <a:blip r:embed="rId2"/>
          <a:stretch>
            <a:fillRect/>
          </a:stretch>
        </p:blipFill>
        <p:spPr>
          <a:xfrm>
            <a:off x="75781" y="830676"/>
            <a:ext cx="2084615" cy="1291986"/>
          </a:xfrm>
        </p:spPr>
      </p:pic>
      <p:pic>
        <p:nvPicPr>
          <p:cNvPr id="7" name="Picture 6">
            <a:extLst>
              <a:ext uri="{FF2B5EF4-FFF2-40B4-BE49-F238E27FC236}">
                <a16:creationId xmlns:a16="http://schemas.microsoft.com/office/drawing/2014/main" id="{AF709A91-5F39-D460-4A76-078EA134B9C9}"/>
              </a:ext>
            </a:extLst>
          </p:cNvPr>
          <p:cNvPicPr>
            <a:picLocks noChangeAspect="1"/>
          </p:cNvPicPr>
          <p:nvPr/>
        </p:nvPicPr>
        <p:blipFill>
          <a:blip r:embed="rId3"/>
          <a:stretch>
            <a:fillRect/>
          </a:stretch>
        </p:blipFill>
        <p:spPr>
          <a:xfrm>
            <a:off x="2160396" y="464579"/>
            <a:ext cx="5999304" cy="4163213"/>
          </a:xfrm>
          <a:prstGeom prst="rect">
            <a:avLst/>
          </a:prstGeom>
        </p:spPr>
      </p:pic>
      <p:sp>
        <p:nvSpPr>
          <p:cNvPr id="8" name="TextBox 7">
            <a:extLst>
              <a:ext uri="{FF2B5EF4-FFF2-40B4-BE49-F238E27FC236}">
                <a16:creationId xmlns:a16="http://schemas.microsoft.com/office/drawing/2014/main" id="{5991D1DC-85E6-6C1F-6C29-FC1D43CF4DBF}"/>
              </a:ext>
            </a:extLst>
          </p:cNvPr>
          <p:cNvSpPr txBox="1"/>
          <p:nvPr/>
        </p:nvSpPr>
        <p:spPr>
          <a:xfrm>
            <a:off x="505767" y="4766890"/>
            <a:ext cx="9984712" cy="12900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The client code interacts with </a:t>
            </a:r>
            <a:r>
              <a:rPr lang="en-US" dirty="0" err="1"/>
              <a:t>IDataFetcher</a:t>
            </a:r>
            <a:r>
              <a:rPr lang="en-US" dirty="0"/>
              <a:t>, not directly with </a:t>
            </a:r>
            <a:r>
              <a:rPr lang="en-US" dirty="0" err="1"/>
              <a:t>SqlDataFetcher</a:t>
            </a:r>
            <a:r>
              <a:rPr lang="en-US" dirty="0"/>
              <a:t>.</a:t>
            </a:r>
          </a:p>
          <a:p>
            <a:pPr marL="285750" indent="-285750">
              <a:lnSpc>
                <a:spcPct val="150000"/>
              </a:lnSpc>
              <a:buFont typeface="Arial" panose="020B0604020202020204" pitchFamily="34" charset="0"/>
              <a:buChar char="•"/>
            </a:pPr>
            <a:r>
              <a:rPr lang="en-US" dirty="0"/>
              <a:t>You can also implement class </a:t>
            </a:r>
            <a:r>
              <a:rPr lang="en-US" dirty="0">
                <a:sym typeface="Wingdings" panose="05000000000000000000" pitchFamily="2" charset="2"/>
              </a:rPr>
              <a:t> </a:t>
            </a:r>
            <a:r>
              <a:rPr lang="en-US" dirty="0" err="1"/>
              <a:t>ApiDataFetcher</a:t>
            </a:r>
            <a:r>
              <a:rPr lang="en-US" dirty="0"/>
              <a:t> : </a:t>
            </a:r>
            <a:r>
              <a:rPr lang="en-US" dirty="0" err="1"/>
              <a:t>IDataFetcher</a:t>
            </a:r>
            <a:endParaRPr lang="en-US" dirty="0"/>
          </a:p>
          <a:p>
            <a:pPr marL="285750" indent="-285750">
              <a:lnSpc>
                <a:spcPct val="150000"/>
              </a:lnSpc>
              <a:buFont typeface="Arial" panose="020B0604020202020204" pitchFamily="34" charset="0"/>
              <a:buChar char="•"/>
            </a:pPr>
            <a:endParaRPr lang="en-US" dirty="0"/>
          </a:p>
        </p:txBody>
      </p:sp>
      <p:pic>
        <p:nvPicPr>
          <p:cNvPr id="11" name="Picture 10">
            <a:extLst>
              <a:ext uri="{FF2B5EF4-FFF2-40B4-BE49-F238E27FC236}">
                <a16:creationId xmlns:a16="http://schemas.microsoft.com/office/drawing/2014/main" id="{7EBE2D9A-CDF7-9680-A332-62A770F9A5EF}"/>
              </a:ext>
            </a:extLst>
          </p:cNvPr>
          <p:cNvPicPr>
            <a:picLocks noChangeAspect="1"/>
          </p:cNvPicPr>
          <p:nvPr/>
        </p:nvPicPr>
        <p:blipFill>
          <a:blip r:embed="rId4"/>
          <a:stretch>
            <a:fillRect/>
          </a:stretch>
        </p:blipFill>
        <p:spPr>
          <a:xfrm>
            <a:off x="8159700" y="591859"/>
            <a:ext cx="4032300" cy="1198792"/>
          </a:xfrm>
          <a:prstGeom prst="rect">
            <a:avLst/>
          </a:prstGeom>
        </p:spPr>
      </p:pic>
      <p:pic>
        <p:nvPicPr>
          <p:cNvPr id="13" name="Picture 12">
            <a:extLst>
              <a:ext uri="{FF2B5EF4-FFF2-40B4-BE49-F238E27FC236}">
                <a16:creationId xmlns:a16="http://schemas.microsoft.com/office/drawing/2014/main" id="{EAF39342-AAA8-1174-1510-AE7EB30196E1}"/>
              </a:ext>
            </a:extLst>
          </p:cNvPr>
          <p:cNvPicPr>
            <a:picLocks noChangeAspect="1"/>
          </p:cNvPicPr>
          <p:nvPr/>
        </p:nvPicPr>
        <p:blipFill>
          <a:blip r:embed="rId5"/>
          <a:stretch>
            <a:fillRect/>
          </a:stretch>
        </p:blipFill>
        <p:spPr>
          <a:xfrm>
            <a:off x="8179796" y="1978776"/>
            <a:ext cx="4032300" cy="1230445"/>
          </a:xfrm>
          <a:prstGeom prst="rect">
            <a:avLst/>
          </a:prstGeom>
        </p:spPr>
      </p:pic>
    </p:spTree>
    <p:extLst>
      <p:ext uri="{BB962C8B-B14F-4D97-AF65-F5344CB8AC3E}">
        <p14:creationId xmlns:p14="http://schemas.microsoft.com/office/powerpoint/2010/main" val="898338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F0F2-4C6E-C4CE-09C1-8EC38EB1E0C3}"/>
              </a:ext>
            </a:extLst>
          </p:cNvPr>
          <p:cNvSpPr>
            <a:spLocks noGrp="1"/>
          </p:cNvSpPr>
          <p:nvPr>
            <p:ph type="title"/>
          </p:nvPr>
        </p:nvSpPr>
        <p:spPr>
          <a:xfrm>
            <a:off x="913795" y="0"/>
            <a:ext cx="10353762" cy="447869"/>
          </a:xfrm>
        </p:spPr>
        <p:txBody>
          <a:bodyPr>
            <a:normAutofit fontScale="90000"/>
          </a:bodyPr>
          <a:lstStyle/>
          <a:p>
            <a:r>
              <a:rPr lang="en-US" dirty="0"/>
              <a:t>new keyword</a:t>
            </a:r>
          </a:p>
        </p:txBody>
      </p:sp>
      <p:sp>
        <p:nvSpPr>
          <p:cNvPr id="3" name="Content Placeholder 2">
            <a:extLst>
              <a:ext uri="{FF2B5EF4-FFF2-40B4-BE49-F238E27FC236}">
                <a16:creationId xmlns:a16="http://schemas.microsoft.com/office/drawing/2014/main" id="{5C8FBE67-14D0-49E7-BD00-675AA5412E8F}"/>
              </a:ext>
            </a:extLst>
          </p:cNvPr>
          <p:cNvSpPr>
            <a:spLocks noGrp="1"/>
          </p:cNvSpPr>
          <p:nvPr>
            <p:ph idx="1"/>
          </p:nvPr>
        </p:nvSpPr>
        <p:spPr>
          <a:xfrm>
            <a:off x="75356" y="485193"/>
            <a:ext cx="11923811" cy="6251511"/>
          </a:xfrm>
        </p:spPr>
        <p:txBody>
          <a:bodyPr>
            <a:normAutofit fontScale="92500" lnSpcReduction="10000"/>
          </a:bodyPr>
          <a:lstStyle/>
          <a:p>
            <a:r>
              <a:rPr lang="en-US" dirty="0"/>
              <a:t>Used to </a:t>
            </a:r>
            <a:r>
              <a:rPr lang="en-US" b="1" dirty="0"/>
              <a:t>hide</a:t>
            </a:r>
            <a:r>
              <a:rPr lang="en-US" dirty="0"/>
              <a:t> a member from the base class that has the same name.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36900" indent="0">
              <a:buNone/>
            </a:pPr>
            <a:endParaRPr lang="en-US" dirty="0"/>
          </a:p>
          <a:p>
            <a:r>
              <a:rPr lang="en-US" sz="1900" dirty="0"/>
              <a:t>Both parent and child versions </a:t>
            </a:r>
            <a:r>
              <a:rPr lang="en-US" sz="1900" b="1" dirty="0"/>
              <a:t>exist in memory</a:t>
            </a:r>
            <a:r>
              <a:rPr lang="en-US" sz="1900" dirty="0"/>
              <a:t>; the </a:t>
            </a:r>
            <a:r>
              <a:rPr lang="en-US" sz="1900" b="1" dirty="0">
                <a:solidFill>
                  <a:srgbClr val="00B050"/>
                </a:solidFill>
              </a:rPr>
              <a:t>compiler just decides which one to call based on reference type</a:t>
            </a:r>
            <a:r>
              <a:rPr lang="en-US" sz="1900" dirty="0"/>
              <a:t>.</a:t>
            </a:r>
          </a:p>
          <a:p>
            <a:r>
              <a:rPr lang="en-US" sz="1900" dirty="0"/>
              <a:t>At the third one : The </a:t>
            </a:r>
            <a:r>
              <a:rPr lang="en-US" sz="1900" b="1" dirty="0"/>
              <a:t>reference</a:t>
            </a:r>
            <a:r>
              <a:rPr lang="en-US" sz="1900" dirty="0"/>
              <a:t> is declared as </a:t>
            </a:r>
            <a:r>
              <a:rPr lang="en-US" sz="2200" dirty="0"/>
              <a:t>Parent</a:t>
            </a:r>
            <a:r>
              <a:rPr lang="en-US" sz="1900" dirty="0"/>
              <a:t>, so the </a:t>
            </a:r>
            <a:r>
              <a:rPr lang="en-US" sz="1900" b="1" dirty="0"/>
              <a:t>compiler sees </a:t>
            </a:r>
            <a:r>
              <a:rPr lang="en-US" sz="2200" b="1" dirty="0"/>
              <a:t>pc</a:t>
            </a:r>
            <a:r>
              <a:rPr lang="en-US" sz="1900" b="1" dirty="0"/>
              <a:t> as a </a:t>
            </a:r>
            <a:r>
              <a:rPr lang="en-US" sz="2200" b="1" dirty="0"/>
              <a:t>Parent</a:t>
            </a:r>
            <a:r>
              <a:rPr lang="en-US" sz="1900" b="1" dirty="0"/>
              <a:t> variable </a:t>
            </a:r>
            <a:r>
              <a:rPr lang="en-US" sz="1900" dirty="0"/>
              <a:t>That means:</a:t>
            </a:r>
          </a:p>
          <a:p>
            <a:pPr lvl="1"/>
            <a:r>
              <a:rPr lang="en-US" sz="1700" dirty="0"/>
              <a:t>Only the </a:t>
            </a:r>
            <a:r>
              <a:rPr lang="en-US" sz="1700" b="1" dirty="0"/>
              <a:t>Parent’s members</a:t>
            </a:r>
            <a:r>
              <a:rPr lang="en-US" sz="1700" dirty="0"/>
              <a:t> are visible at compile time.</a:t>
            </a:r>
          </a:p>
          <a:p>
            <a:pPr lvl="1"/>
            <a:r>
              <a:rPr lang="en-US" sz="1700" dirty="0"/>
              <a:t>The compiler doesn’t even know the object is a </a:t>
            </a:r>
            <a:r>
              <a:rPr lang="en-US" sz="1900" dirty="0"/>
              <a:t>Child</a:t>
            </a:r>
            <a:r>
              <a:rPr lang="en-US" sz="1700" dirty="0"/>
              <a:t> yet (until runtime).</a:t>
            </a:r>
          </a:p>
          <a:p>
            <a:r>
              <a:rPr lang="en-US" sz="1900" dirty="0"/>
              <a:t>You can still access parent’s hidden members using base </a:t>
            </a:r>
          </a:p>
          <a:p>
            <a:r>
              <a:rPr lang="en-US" sz="1900" dirty="0"/>
              <a:t>If you omit new, the compiler warns: </a:t>
            </a:r>
            <a:r>
              <a:rPr lang="en-US" sz="1900" i="1" dirty="0"/>
              <a:t>“Hides inherited member — use the new keyword if hiding was intended.”</a:t>
            </a:r>
            <a:endParaRPr lang="en-US" sz="1900" dirty="0"/>
          </a:p>
        </p:txBody>
      </p:sp>
      <p:pic>
        <p:nvPicPr>
          <p:cNvPr id="5" name="Picture 4">
            <a:extLst>
              <a:ext uri="{FF2B5EF4-FFF2-40B4-BE49-F238E27FC236}">
                <a16:creationId xmlns:a16="http://schemas.microsoft.com/office/drawing/2014/main" id="{AD21E7CF-1397-B467-910D-B68E37DA81FA}"/>
              </a:ext>
            </a:extLst>
          </p:cNvPr>
          <p:cNvPicPr>
            <a:picLocks noChangeAspect="1"/>
          </p:cNvPicPr>
          <p:nvPr/>
        </p:nvPicPr>
        <p:blipFill>
          <a:blip r:embed="rId2"/>
          <a:stretch>
            <a:fillRect/>
          </a:stretch>
        </p:blipFill>
        <p:spPr>
          <a:xfrm>
            <a:off x="0" y="816425"/>
            <a:ext cx="4179403" cy="3338589"/>
          </a:xfrm>
          <a:prstGeom prst="rect">
            <a:avLst/>
          </a:prstGeom>
        </p:spPr>
      </p:pic>
      <p:pic>
        <p:nvPicPr>
          <p:cNvPr id="7" name="Picture 6">
            <a:extLst>
              <a:ext uri="{FF2B5EF4-FFF2-40B4-BE49-F238E27FC236}">
                <a16:creationId xmlns:a16="http://schemas.microsoft.com/office/drawing/2014/main" id="{F801F754-3F2A-5FE6-AF5A-EC88F4308156}"/>
              </a:ext>
            </a:extLst>
          </p:cNvPr>
          <p:cNvPicPr>
            <a:picLocks noChangeAspect="1"/>
          </p:cNvPicPr>
          <p:nvPr/>
        </p:nvPicPr>
        <p:blipFill>
          <a:blip r:embed="rId3"/>
          <a:stretch>
            <a:fillRect/>
          </a:stretch>
        </p:blipFill>
        <p:spPr>
          <a:xfrm>
            <a:off x="4254051" y="797762"/>
            <a:ext cx="3043513" cy="3338590"/>
          </a:xfrm>
          <a:prstGeom prst="rect">
            <a:avLst/>
          </a:prstGeom>
        </p:spPr>
      </p:pic>
      <p:pic>
        <p:nvPicPr>
          <p:cNvPr id="9" name="Picture 8">
            <a:extLst>
              <a:ext uri="{FF2B5EF4-FFF2-40B4-BE49-F238E27FC236}">
                <a16:creationId xmlns:a16="http://schemas.microsoft.com/office/drawing/2014/main" id="{4F289F6A-0367-4712-DE48-54B97C7DCD07}"/>
              </a:ext>
            </a:extLst>
          </p:cNvPr>
          <p:cNvPicPr>
            <a:picLocks noChangeAspect="1"/>
          </p:cNvPicPr>
          <p:nvPr/>
        </p:nvPicPr>
        <p:blipFill>
          <a:blip r:embed="rId4"/>
          <a:stretch>
            <a:fillRect/>
          </a:stretch>
        </p:blipFill>
        <p:spPr>
          <a:xfrm>
            <a:off x="7580891" y="272359"/>
            <a:ext cx="1975013" cy="3338589"/>
          </a:xfrm>
          <a:prstGeom prst="rect">
            <a:avLst/>
          </a:prstGeom>
        </p:spPr>
      </p:pic>
      <p:pic>
        <p:nvPicPr>
          <p:cNvPr id="12" name="Picture 11">
            <a:extLst>
              <a:ext uri="{FF2B5EF4-FFF2-40B4-BE49-F238E27FC236}">
                <a16:creationId xmlns:a16="http://schemas.microsoft.com/office/drawing/2014/main" id="{5A5A0E51-8483-748A-AF14-5E3D39BB5FB7}"/>
              </a:ext>
            </a:extLst>
          </p:cNvPr>
          <p:cNvPicPr>
            <a:picLocks noChangeAspect="1"/>
          </p:cNvPicPr>
          <p:nvPr/>
        </p:nvPicPr>
        <p:blipFill>
          <a:blip r:embed="rId5"/>
          <a:stretch>
            <a:fillRect/>
          </a:stretch>
        </p:blipFill>
        <p:spPr>
          <a:xfrm>
            <a:off x="6633437" y="3677596"/>
            <a:ext cx="5441086" cy="762000"/>
          </a:xfrm>
          <a:prstGeom prst="rect">
            <a:avLst/>
          </a:prstGeom>
        </p:spPr>
      </p:pic>
    </p:spTree>
    <p:extLst>
      <p:ext uri="{BB962C8B-B14F-4D97-AF65-F5344CB8AC3E}">
        <p14:creationId xmlns:p14="http://schemas.microsoft.com/office/powerpoint/2010/main" val="32635669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30197-594C-A1EA-1425-04546CE1F05A}"/>
              </a:ext>
            </a:extLst>
          </p:cNvPr>
          <p:cNvSpPr>
            <a:spLocks noGrp="1"/>
          </p:cNvSpPr>
          <p:nvPr>
            <p:ph type="title"/>
          </p:nvPr>
        </p:nvSpPr>
        <p:spPr>
          <a:xfrm>
            <a:off x="1044423" y="0"/>
            <a:ext cx="10353762" cy="531845"/>
          </a:xfrm>
        </p:spPr>
        <p:txBody>
          <a:bodyPr>
            <a:normAutofit fontScale="90000"/>
          </a:bodyPr>
          <a:lstStyle/>
          <a:p>
            <a:r>
              <a:rPr lang="en-US" dirty="0"/>
              <a:t>new keyword (cont.)</a:t>
            </a:r>
          </a:p>
        </p:txBody>
      </p:sp>
      <p:sp>
        <p:nvSpPr>
          <p:cNvPr id="3" name="Content Placeholder 2">
            <a:extLst>
              <a:ext uri="{FF2B5EF4-FFF2-40B4-BE49-F238E27FC236}">
                <a16:creationId xmlns:a16="http://schemas.microsoft.com/office/drawing/2014/main" id="{9066AA05-59DB-E39D-2981-36BC007539F6}"/>
              </a:ext>
            </a:extLst>
          </p:cNvPr>
          <p:cNvSpPr>
            <a:spLocks noGrp="1"/>
          </p:cNvSpPr>
          <p:nvPr>
            <p:ph idx="1"/>
          </p:nvPr>
        </p:nvSpPr>
        <p:spPr>
          <a:xfrm>
            <a:off x="167950" y="531845"/>
            <a:ext cx="11896531" cy="6326155"/>
          </a:xfrm>
        </p:spPr>
        <p:txBody>
          <a:bodyPr>
            <a:normAutofit/>
          </a:bodyPr>
          <a:lstStyle/>
          <a:p>
            <a:r>
              <a:rPr lang="en-US" dirty="0"/>
              <a:t>new breaks (Prevent ) virtuality chain (i.e., even if base is virtual, new stops overriding behavior).</a:t>
            </a:r>
          </a:p>
          <a:p>
            <a:pPr marL="36900" indent="0">
              <a:buNone/>
            </a:pPr>
            <a:r>
              <a:rPr lang="en-US" b="1" dirty="0">
                <a:solidFill>
                  <a:srgbClr val="FF0000"/>
                </a:solidFill>
              </a:rPr>
              <a:t>class</a:t>
            </a:r>
            <a:r>
              <a:rPr lang="en-US" dirty="0"/>
              <a:t> </a:t>
            </a:r>
            <a:r>
              <a:rPr lang="en-US" b="1" dirty="0">
                <a:solidFill>
                  <a:srgbClr val="00B0F0"/>
                </a:solidFill>
              </a:rPr>
              <a:t>Parent </a:t>
            </a:r>
            <a:r>
              <a:rPr lang="en-US" dirty="0"/>
              <a:t>{ public virtual </a:t>
            </a:r>
            <a:r>
              <a:rPr lang="en-US" dirty="0">
                <a:solidFill>
                  <a:srgbClr val="00B0F0"/>
                </a:solidFill>
              </a:rPr>
              <a:t>void</a:t>
            </a:r>
            <a:r>
              <a:rPr lang="en-US" dirty="0"/>
              <a:t> </a:t>
            </a:r>
            <a:r>
              <a:rPr lang="en-US" b="1" dirty="0">
                <a:solidFill>
                  <a:srgbClr val="00B050"/>
                </a:solidFill>
              </a:rPr>
              <a:t>Show</a:t>
            </a:r>
            <a:r>
              <a:rPr lang="en-US" dirty="0"/>
              <a:t>() =&gt; Console.WriteLine("Parent show"); }</a:t>
            </a:r>
          </a:p>
          <a:p>
            <a:pPr marL="36900" indent="0">
              <a:buNone/>
            </a:pPr>
            <a:r>
              <a:rPr lang="en-US" b="1" dirty="0">
                <a:solidFill>
                  <a:srgbClr val="FF0000"/>
                </a:solidFill>
              </a:rPr>
              <a:t>class</a:t>
            </a:r>
            <a:r>
              <a:rPr lang="en-US" sz="1700" dirty="0"/>
              <a:t> </a:t>
            </a:r>
            <a:r>
              <a:rPr lang="en-US" sz="1700" b="1" dirty="0">
                <a:solidFill>
                  <a:srgbClr val="00B0F0"/>
                </a:solidFill>
              </a:rPr>
              <a:t>Child</a:t>
            </a:r>
            <a:r>
              <a:rPr lang="en-US" sz="1700" dirty="0"/>
              <a:t> : </a:t>
            </a:r>
            <a:r>
              <a:rPr lang="en-US" sz="1700" b="1" dirty="0">
                <a:solidFill>
                  <a:srgbClr val="00B0F0"/>
                </a:solidFill>
              </a:rPr>
              <a:t>Parent</a:t>
            </a:r>
            <a:r>
              <a:rPr lang="en-US" sz="1700" dirty="0"/>
              <a:t> { </a:t>
            </a:r>
            <a:r>
              <a:rPr lang="en-US" sz="1800" dirty="0"/>
              <a:t>public </a:t>
            </a:r>
            <a:r>
              <a:rPr lang="en-US" sz="1800" b="1" dirty="0">
                <a:solidFill>
                  <a:srgbClr val="FFFF00"/>
                </a:solidFill>
              </a:rPr>
              <a:t>new</a:t>
            </a:r>
            <a:r>
              <a:rPr lang="en-US" sz="1800" dirty="0"/>
              <a:t> void </a:t>
            </a:r>
            <a:r>
              <a:rPr lang="en-US" sz="1800" b="1" dirty="0">
                <a:solidFill>
                  <a:srgbClr val="00B050"/>
                </a:solidFill>
              </a:rPr>
              <a:t>Show</a:t>
            </a:r>
            <a:r>
              <a:rPr lang="en-US" sz="1800" dirty="0"/>
              <a:t>() =&gt; </a:t>
            </a:r>
            <a:r>
              <a:rPr lang="en-US" sz="1600" dirty="0"/>
              <a:t>Console</a:t>
            </a:r>
            <a:r>
              <a:rPr lang="en-US" sz="1800" dirty="0"/>
              <a:t>.WriteLine("Child show");  </a:t>
            </a:r>
            <a:r>
              <a:rPr lang="en-US" sz="1700" dirty="0"/>
              <a:t>//new here breaks the virtual chain }</a:t>
            </a:r>
          </a:p>
          <a:p>
            <a:pPr marL="36900" indent="0">
              <a:buNone/>
            </a:pPr>
            <a:r>
              <a:rPr lang="en-US" sz="1800" b="1" dirty="0">
                <a:solidFill>
                  <a:srgbClr val="FF0000"/>
                </a:solidFill>
              </a:rPr>
              <a:t>class</a:t>
            </a:r>
            <a:r>
              <a:rPr lang="en-US" sz="1700" dirty="0"/>
              <a:t> </a:t>
            </a:r>
            <a:r>
              <a:rPr lang="en-US" sz="1700" b="1" dirty="0" err="1">
                <a:solidFill>
                  <a:srgbClr val="00B0F0"/>
                </a:solidFill>
              </a:rPr>
              <a:t>SubChild</a:t>
            </a:r>
            <a:r>
              <a:rPr lang="en-US" sz="1700" dirty="0"/>
              <a:t> : </a:t>
            </a:r>
            <a:r>
              <a:rPr lang="en-US" sz="1700" b="1" dirty="0">
                <a:solidFill>
                  <a:srgbClr val="00B0F0"/>
                </a:solidFill>
              </a:rPr>
              <a:t>Child</a:t>
            </a:r>
            <a:r>
              <a:rPr lang="en-US" sz="1700" dirty="0"/>
              <a:t> {  public </a:t>
            </a:r>
            <a:r>
              <a:rPr lang="en-US" sz="1700" b="1" dirty="0">
                <a:solidFill>
                  <a:srgbClr val="FFFF00"/>
                </a:solidFill>
              </a:rPr>
              <a:t>new</a:t>
            </a:r>
            <a:r>
              <a:rPr lang="en-US" sz="1700" dirty="0"/>
              <a:t> void Show() =&gt; Console.WriteLine("</a:t>
            </a:r>
            <a:r>
              <a:rPr lang="en-US" sz="1700" dirty="0" err="1"/>
              <a:t>SubChild</a:t>
            </a:r>
            <a:r>
              <a:rPr lang="en-US" sz="1700" dirty="0"/>
              <a:t> show"); }</a:t>
            </a:r>
          </a:p>
          <a:p>
            <a:pPr marL="36900" indent="0">
              <a:buNone/>
            </a:pPr>
            <a:r>
              <a:rPr lang="en-US" sz="1800" dirty="0"/>
              <a:t>Parent p1 = new Parent();		p1.Show(); 		</a:t>
            </a:r>
            <a:r>
              <a:rPr lang="en-US" sz="1600" dirty="0"/>
              <a:t>/</a:t>
            </a:r>
            <a:r>
              <a:rPr lang="en-US" sz="1800" dirty="0"/>
              <a:t>/ </a:t>
            </a:r>
            <a:r>
              <a:rPr lang="en-US" sz="1600" dirty="0"/>
              <a:t>Parent show</a:t>
            </a:r>
            <a:endParaRPr lang="en-US" sz="1800" dirty="0"/>
          </a:p>
          <a:p>
            <a:pPr marL="36900" indent="0">
              <a:buNone/>
            </a:pPr>
            <a:r>
              <a:rPr lang="en-US" sz="1800" dirty="0"/>
              <a:t>Parent p2 = new Child();			p2.Show(); 	// </a:t>
            </a:r>
            <a:r>
              <a:rPr lang="en-US" sz="1600" dirty="0"/>
              <a:t>Parent show</a:t>
            </a:r>
            <a:endParaRPr lang="en-US" sz="1800" dirty="0"/>
          </a:p>
          <a:p>
            <a:pPr marL="36900" indent="0">
              <a:buNone/>
            </a:pPr>
            <a:r>
              <a:rPr lang="en-US" sz="1800" dirty="0"/>
              <a:t>Parent p3 = new </a:t>
            </a:r>
            <a:r>
              <a:rPr lang="en-US" sz="1800" dirty="0" err="1"/>
              <a:t>SubChild</a:t>
            </a:r>
            <a:r>
              <a:rPr lang="en-US" sz="1800" dirty="0"/>
              <a:t>();		p3.Show(); 	// </a:t>
            </a:r>
            <a:r>
              <a:rPr lang="en-US" sz="1600" dirty="0"/>
              <a:t>Parent show</a:t>
            </a:r>
            <a:endParaRPr lang="en-US" sz="1800" dirty="0"/>
          </a:p>
          <a:p>
            <a:pPr marL="36900" indent="0">
              <a:buNone/>
            </a:pPr>
            <a:r>
              <a:rPr lang="en-US" dirty="0"/>
              <a:t>------------------------------------------------------------------------------------------------------------------------------------------------------------</a:t>
            </a:r>
          </a:p>
        </p:txBody>
      </p:sp>
    </p:spTree>
    <p:extLst>
      <p:ext uri="{BB962C8B-B14F-4D97-AF65-F5344CB8AC3E}">
        <p14:creationId xmlns:p14="http://schemas.microsoft.com/office/powerpoint/2010/main" val="23615859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A6FFE-E0F7-AE17-B194-177C2C613D4C}"/>
              </a:ext>
            </a:extLst>
          </p:cNvPr>
          <p:cNvSpPr>
            <a:spLocks noGrp="1"/>
          </p:cNvSpPr>
          <p:nvPr>
            <p:ph type="title"/>
          </p:nvPr>
        </p:nvSpPr>
        <p:spPr>
          <a:xfrm>
            <a:off x="624546" y="0"/>
            <a:ext cx="10353762" cy="494522"/>
          </a:xfrm>
        </p:spPr>
        <p:txBody>
          <a:bodyPr>
            <a:normAutofit fontScale="90000"/>
          </a:bodyPr>
          <a:lstStyle/>
          <a:p>
            <a:r>
              <a:rPr lang="en-US" dirty="0"/>
              <a:t>Virtual &amp; Override</a:t>
            </a:r>
          </a:p>
        </p:txBody>
      </p:sp>
      <p:sp>
        <p:nvSpPr>
          <p:cNvPr id="3" name="Content Placeholder 2">
            <a:extLst>
              <a:ext uri="{FF2B5EF4-FFF2-40B4-BE49-F238E27FC236}">
                <a16:creationId xmlns:a16="http://schemas.microsoft.com/office/drawing/2014/main" id="{F67CC83E-619B-7811-B464-5C53871D99C7}"/>
              </a:ext>
            </a:extLst>
          </p:cNvPr>
          <p:cNvSpPr>
            <a:spLocks noGrp="1"/>
          </p:cNvSpPr>
          <p:nvPr>
            <p:ph idx="1"/>
          </p:nvPr>
        </p:nvSpPr>
        <p:spPr>
          <a:xfrm>
            <a:off x="111967" y="615820"/>
            <a:ext cx="11943183" cy="6242180"/>
          </a:xfrm>
        </p:spPr>
        <p:txBody>
          <a:bodyPr>
            <a:normAutofit fontScale="92500" lnSpcReduction="10000"/>
          </a:bodyPr>
          <a:lstStyle/>
          <a:p>
            <a:r>
              <a:rPr lang="en-US" dirty="0"/>
              <a:t>Override keyword used to  extend virtuality ( </a:t>
            </a:r>
            <a:r>
              <a:rPr lang="en-US" b="1" dirty="0">
                <a:solidFill>
                  <a:srgbClr val="FFFF00"/>
                </a:solidFill>
              </a:rPr>
              <a:t>most derived override available </a:t>
            </a:r>
            <a:r>
              <a:rPr lang="en-US" dirty="0"/>
              <a:t>)</a:t>
            </a:r>
          </a:p>
          <a:p>
            <a:pPr marL="36900" indent="0">
              <a:buNone/>
            </a:pPr>
            <a:r>
              <a:rPr lang="en-US" dirty="0"/>
              <a:t>class Parent { public </a:t>
            </a:r>
            <a:r>
              <a:rPr lang="en-US" b="1" dirty="0">
                <a:solidFill>
                  <a:srgbClr val="FFFF00"/>
                </a:solidFill>
              </a:rPr>
              <a:t>virtual</a:t>
            </a:r>
            <a:r>
              <a:rPr lang="en-US" dirty="0"/>
              <a:t> void Show() =&gt; Console.WriteLine("Parent"); }</a:t>
            </a:r>
          </a:p>
          <a:p>
            <a:pPr marL="36900" indent="0">
              <a:buNone/>
            </a:pPr>
            <a:r>
              <a:rPr lang="en-US" dirty="0"/>
              <a:t>class Child : Parent { public </a:t>
            </a:r>
            <a:r>
              <a:rPr lang="en-US" b="1" dirty="0">
                <a:solidFill>
                  <a:srgbClr val="FFFF00"/>
                </a:solidFill>
              </a:rPr>
              <a:t>override</a:t>
            </a:r>
            <a:r>
              <a:rPr lang="en-US" dirty="0"/>
              <a:t> void Show() =&gt; Console.WriteLine("Child"); }</a:t>
            </a:r>
          </a:p>
          <a:p>
            <a:pPr marL="36900" indent="0">
              <a:buNone/>
            </a:pPr>
            <a:r>
              <a:rPr lang="en-US" dirty="0"/>
              <a:t>class </a:t>
            </a:r>
            <a:r>
              <a:rPr lang="en-US" dirty="0" err="1"/>
              <a:t>GrandChild</a:t>
            </a:r>
            <a:r>
              <a:rPr lang="en-US" dirty="0"/>
              <a:t> : Child { public </a:t>
            </a:r>
            <a:r>
              <a:rPr lang="en-US" b="1" dirty="0">
                <a:solidFill>
                  <a:srgbClr val="FFFF00"/>
                </a:solidFill>
              </a:rPr>
              <a:t>override</a:t>
            </a:r>
            <a:r>
              <a:rPr lang="en-US" dirty="0"/>
              <a:t> void Show() =&gt; Console.WriteLine("</a:t>
            </a:r>
            <a:r>
              <a:rPr lang="en-US" dirty="0" err="1"/>
              <a:t>GrandChild</a:t>
            </a:r>
            <a:r>
              <a:rPr lang="en-US" dirty="0"/>
              <a:t>"); }</a:t>
            </a:r>
          </a:p>
          <a:p>
            <a:pPr marL="36900" indent="0">
              <a:buNone/>
            </a:pPr>
            <a:r>
              <a:rPr lang="en-US" dirty="0"/>
              <a:t>Parent obj = new </a:t>
            </a:r>
            <a:r>
              <a:rPr lang="en-US" dirty="0" err="1"/>
              <a:t>GrandChild</a:t>
            </a:r>
            <a:r>
              <a:rPr lang="en-US" dirty="0"/>
              <a:t>();  </a:t>
            </a:r>
            <a:r>
              <a:rPr lang="en-US" dirty="0" err="1"/>
              <a:t>obj.Show</a:t>
            </a:r>
            <a:r>
              <a:rPr lang="en-US" dirty="0"/>
              <a:t>(); // </a:t>
            </a:r>
            <a:r>
              <a:rPr lang="en-US" dirty="0" err="1"/>
              <a:t>GrandChild</a:t>
            </a:r>
            <a:endParaRPr lang="en-US" dirty="0"/>
          </a:p>
          <a:p>
            <a:pPr marL="36900" indent="0">
              <a:buNone/>
            </a:pPr>
            <a:r>
              <a:rPr lang="en-US" dirty="0"/>
              <a:t>-----------------------------------------------------------------------------------------------------------</a:t>
            </a:r>
          </a:p>
          <a:p>
            <a:pPr marL="36900" indent="0">
              <a:buNone/>
            </a:pPr>
            <a:r>
              <a:rPr lang="en-US" dirty="0"/>
              <a:t>class </a:t>
            </a:r>
            <a:r>
              <a:rPr lang="en-US" b="1" dirty="0">
                <a:solidFill>
                  <a:srgbClr val="00B0F0"/>
                </a:solidFill>
              </a:rPr>
              <a:t>Parent</a:t>
            </a:r>
            <a:r>
              <a:rPr lang="en-US" dirty="0"/>
              <a:t> {  public </a:t>
            </a:r>
            <a:r>
              <a:rPr lang="en-US" b="1" dirty="0">
                <a:solidFill>
                  <a:srgbClr val="FFFF00"/>
                </a:solidFill>
              </a:rPr>
              <a:t>virtual</a:t>
            </a:r>
            <a:r>
              <a:rPr lang="en-US" dirty="0"/>
              <a:t> void show() { Console.WriteLine($"parent show "); } }</a:t>
            </a:r>
          </a:p>
          <a:p>
            <a:pPr marL="36900" indent="0">
              <a:buNone/>
            </a:pPr>
            <a:r>
              <a:rPr lang="en-US" dirty="0"/>
              <a:t>class </a:t>
            </a:r>
            <a:r>
              <a:rPr lang="en-US" b="1" dirty="0">
                <a:solidFill>
                  <a:srgbClr val="00B0F0"/>
                </a:solidFill>
              </a:rPr>
              <a:t>Child</a:t>
            </a:r>
            <a:r>
              <a:rPr lang="en-US" dirty="0"/>
              <a:t> : Parent { public </a:t>
            </a:r>
            <a:r>
              <a:rPr lang="en-US" b="1" dirty="0">
                <a:solidFill>
                  <a:srgbClr val="FFFF00"/>
                </a:solidFill>
              </a:rPr>
              <a:t>override</a:t>
            </a:r>
            <a:r>
              <a:rPr lang="en-US" dirty="0"/>
              <a:t> void show() { Console.WriteLine($"child show "); } }</a:t>
            </a:r>
          </a:p>
          <a:p>
            <a:pPr marL="36900" indent="0">
              <a:buNone/>
            </a:pPr>
            <a:r>
              <a:rPr lang="en-US" dirty="0"/>
              <a:t>class </a:t>
            </a:r>
            <a:r>
              <a:rPr lang="en-US" b="1" dirty="0" err="1">
                <a:solidFill>
                  <a:srgbClr val="00B0F0"/>
                </a:solidFill>
              </a:rPr>
              <a:t>SubChild</a:t>
            </a:r>
            <a:r>
              <a:rPr lang="en-US" dirty="0"/>
              <a:t> : Child { public </a:t>
            </a:r>
            <a:r>
              <a:rPr lang="en-US" b="1" dirty="0">
                <a:solidFill>
                  <a:srgbClr val="FFFF00"/>
                </a:solidFill>
              </a:rPr>
              <a:t>new</a:t>
            </a:r>
            <a:r>
              <a:rPr lang="en-US" dirty="0"/>
              <a:t> void show() { Console.WriteLine($"Sub child show ");  }</a:t>
            </a:r>
          </a:p>
          <a:p>
            <a:pPr marL="36900" indent="0">
              <a:buNone/>
            </a:pPr>
            <a:r>
              <a:rPr lang="en-US" dirty="0"/>
              <a:t>Parent p1 = new Parent();        p1.show();  // parent show</a:t>
            </a:r>
          </a:p>
          <a:p>
            <a:pPr marL="36900" indent="0">
              <a:buNone/>
            </a:pPr>
            <a:r>
              <a:rPr lang="en-US" dirty="0"/>
              <a:t>Parent p2 = new Child();		  p2.show();  // child show</a:t>
            </a:r>
          </a:p>
          <a:p>
            <a:pPr marL="36900" indent="0">
              <a:buNone/>
            </a:pPr>
            <a:r>
              <a:rPr lang="en-US" dirty="0"/>
              <a:t>Parent p3 = new </a:t>
            </a:r>
            <a:r>
              <a:rPr lang="en-US" dirty="0" err="1"/>
              <a:t>SubChild</a:t>
            </a:r>
            <a:r>
              <a:rPr lang="en-US" dirty="0"/>
              <a:t>();	  p3.show();  // child show</a:t>
            </a:r>
          </a:p>
          <a:p>
            <a:pPr marL="36900" indent="0">
              <a:buNone/>
            </a:pPr>
            <a:r>
              <a:rPr lang="en-US" dirty="0"/>
              <a:t>--------------------------------------------------------------------------------------------------------------------------------------------------------</a:t>
            </a:r>
          </a:p>
          <a:p>
            <a:pPr marL="36900" indent="0">
              <a:buNone/>
            </a:pPr>
            <a:r>
              <a:rPr lang="en-US" sz="1800" dirty="0"/>
              <a:t>class Parent { public </a:t>
            </a:r>
            <a:r>
              <a:rPr lang="en-US" sz="1800" b="1" dirty="0">
                <a:solidFill>
                  <a:srgbClr val="FFFF00"/>
                </a:solidFill>
              </a:rPr>
              <a:t>virtual</a:t>
            </a:r>
            <a:r>
              <a:rPr lang="en-US" sz="1800" dirty="0"/>
              <a:t> void Show() =&gt; Console.WriteLine("Parent show"); }</a:t>
            </a:r>
          </a:p>
          <a:p>
            <a:pPr marL="36900" indent="0">
              <a:buNone/>
            </a:pPr>
            <a:r>
              <a:rPr lang="en-US" sz="1800" dirty="0"/>
              <a:t>class Child : Parent { public </a:t>
            </a:r>
            <a:r>
              <a:rPr lang="en-US" sz="1800" b="1" dirty="0">
                <a:solidFill>
                  <a:srgbClr val="FFFF00"/>
                </a:solidFill>
              </a:rPr>
              <a:t>virtual</a:t>
            </a:r>
            <a:r>
              <a:rPr lang="en-US" sz="1800" dirty="0"/>
              <a:t> void Show() =&gt; Console.WriteLine("Child show"); // ❌ Hides </a:t>
            </a:r>
            <a:r>
              <a:rPr lang="en-US" sz="1800" dirty="0" err="1"/>
              <a:t>Parent.Show</a:t>
            </a:r>
            <a:r>
              <a:rPr lang="en-US" sz="1800" dirty="0"/>
              <a:t> </a:t>
            </a:r>
            <a:r>
              <a:rPr lang="en-US" dirty="0"/>
              <a:t>}</a:t>
            </a:r>
          </a:p>
          <a:p>
            <a:pPr marL="36900" indent="0">
              <a:buNone/>
            </a:pPr>
            <a:endParaRPr lang="en-US" dirty="0"/>
          </a:p>
        </p:txBody>
      </p:sp>
    </p:spTree>
    <p:extLst>
      <p:ext uri="{BB962C8B-B14F-4D97-AF65-F5344CB8AC3E}">
        <p14:creationId xmlns:p14="http://schemas.microsoft.com/office/powerpoint/2010/main" val="34500772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4FC26-2CAC-FB9B-1671-51D28F357912}"/>
              </a:ext>
            </a:extLst>
          </p:cNvPr>
          <p:cNvSpPr>
            <a:spLocks noGrp="1"/>
          </p:cNvSpPr>
          <p:nvPr>
            <p:ph type="title"/>
          </p:nvPr>
        </p:nvSpPr>
        <p:spPr>
          <a:xfrm>
            <a:off x="913795" y="0"/>
            <a:ext cx="10353762" cy="578498"/>
          </a:xfrm>
        </p:spPr>
        <p:txBody>
          <a:bodyPr>
            <a:normAutofit fontScale="90000"/>
          </a:bodyPr>
          <a:lstStyle/>
          <a:p>
            <a:r>
              <a:rPr lang="en-US" dirty="0"/>
              <a:t>Sealed</a:t>
            </a:r>
          </a:p>
        </p:txBody>
      </p:sp>
      <p:sp>
        <p:nvSpPr>
          <p:cNvPr id="3" name="Content Placeholder 2">
            <a:extLst>
              <a:ext uri="{FF2B5EF4-FFF2-40B4-BE49-F238E27FC236}">
                <a16:creationId xmlns:a16="http://schemas.microsoft.com/office/drawing/2014/main" id="{DC39AE2C-7E8A-85C5-7910-FF1E3B6BA5EE}"/>
              </a:ext>
            </a:extLst>
          </p:cNvPr>
          <p:cNvSpPr>
            <a:spLocks noGrp="1"/>
          </p:cNvSpPr>
          <p:nvPr>
            <p:ph idx="1"/>
          </p:nvPr>
        </p:nvSpPr>
        <p:spPr>
          <a:xfrm>
            <a:off x="233264" y="578499"/>
            <a:ext cx="11840547" cy="6176864"/>
          </a:xfrm>
        </p:spPr>
        <p:txBody>
          <a:bodyPr/>
          <a:lstStyle/>
          <a:p>
            <a:r>
              <a:rPr lang="en-US" dirty="0"/>
              <a:t>sealed with class </a:t>
            </a:r>
            <a:r>
              <a:rPr lang="en-US" dirty="0">
                <a:sym typeface="Wingdings" panose="05000000000000000000" pitchFamily="2" charset="2"/>
              </a:rPr>
              <a:t> </a:t>
            </a:r>
            <a:r>
              <a:rPr lang="en-US" b="1" dirty="0">
                <a:solidFill>
                  <a:srgbClr val="FFFF00"/>
                </a:solidFill>
              </a:rPr>
              <a:t>sealed</a:t>
            </a:r>
            <a:r>
              <a:rPr lang="en-US" dirty="0"/>
              <a:t> class  Parent { }   // ❌ Cannot be inherited but can be instantiated</a:t>
            </a:r>
          </a:p>
          <a:p>
            <a:r>
              <a:rPr lang="en-US" dirty="0"/>
              <a:t>sealed with method </a:t>
            </a:r>
            <a:r>
              <a:rPr lang="en-US" dirty="0">
                <a:sym typeface="Wingdings" panose="05000000000000000000" pitchFamily="2" charset="2"/>
              </a:rPr>
              <a:t> public </a:t>
            </a:r>
            <a:r>
              <a:rPr lang="en-US" b="1" dirty="0">
                <a:solidFill>
                  <a:srgbClr val="FFFF00"/>
                </a:solidFill>
                <a:sym typeface="Wingdings" panose="05000000000000000000" pitchFamily="2" charset="2"/>
              </a:rPr>
              <a:t>sealed</a:t>
            </a:r>
            <a:r>
              <a:rPr lang="en-US" dirty="0">
                <a:sym typeface="Wingdings" panose="05000000000000000000" pitchFamily="2" charset="2"/>
              </a:rPr>
              <a:t> </a:t>
            </a:r>
            <a:r>
              <a:rPr lang="en-US" b="1" dirty="0">
                <a:solidFill>
                  <a:srgbClr val="FFFF00"/>
                </a:solidFill>
                <a:sym typeface="Wingdings" panose="05000000000000000000" pitchFamily="2" charset="2"/>
              </a:rPr>
              <a:t>override</a:t>
            </a:r>
            <a:r>
              <a:rPr lang="en-US" dirty="0">
                <a:sym typeface="Wingdings" panose="05000000000000000000" pitchFamily="2" charset="2"/>
              </a:rPr>
              <a:t> void show(){} // this class will extend the virtuality but the child of this class can't extend the virtuality of method show()</a:t>
            </a:r>
          </a:p>
          <a:p>
            <a:r>
              <a:rPr lang="en-US" b="1" dirty="0">
                <a:solidFill>
                  <a:srgbClr val="FFFF00"/>
                </a:solidFill>
              </a:rPr>
              <a:t>sealed</a:t>
            </a:r>
            <a:r>
              <a:rPr lang="en-US" dirty="0"/>
              <a:t> </a:t>
            </a:r>
            <a:r>
              <a:rPr lang="en-US" b="1" dirty="0">
                <a:solidFill>
                  <a:srgbClr val="FFFF00"/>
                </a:solidFill>
              </a:rPr>
              <a:t>virtual:</a:t>
            </a:r>
            <a:r>
              <a:rPr lang="en-US" dirty="0"/>
              <a:t> compile error : how on earth you want to do something like that</a:t>
            </a:r>
          </a:p>
          <a:p>
            <a:r>
              <a:rPr lang="en-US" b="1" dirty="0">
                <a:solidFill>
                  <a:srgbClr val="FFFF00"/>
                </a:solidFill>
              </a:rPr>
              <a:t>sealed</a:t>
            </a:r>
            <a:r>
              <a:rPr lang="en-US" dirty="0"/>
              <a:t> keyword : class will extend  the virtuality of method but the child of this class can't extend the virtuality of the method</a:t>
            </a:r>
          </a:p>
          <a:p>
            <a:r>
              <a:rPr lang="en-US" b="1" dirty="0">
                <a:solidFill>
                  <a:srgbClr val="FFFF00"/>
                </a:solidFill>
              </a:rPr>
              <a:t>new</a:t>
            </a:r>
            <a:r>
              <a:rPr lang="en-US" dirty="0"/>
              <a:t> keyword    : class can't extend the virtuality of method and child of this class also can't extend the virtuality of the method</a:t>
            </a:r>
          </a:p>
        </p:txBody>
      </p:sp>
    </p:spTree>
    <p:extLst>
      <p:ext uri="{BB962C8B-B14F-4D97-AF65-F5344CB8AC3E}">
        <p14:creationId xmlns:p14="http://schemas.microsoft.com/office/powerpoint/2010/main" val="41137567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5084-B70C-B564-A50B-A555D19C5EE3}"/>
              </a:ext>
            </a:extLst>
          </p:cNvPr>
          <p:cNvSpPr>
            <a:spLocks noGrp="1"/>
          </p:cNvSpPr>
          <p:nvPr>
            <p:ph type="title"/>
          </p:nvPr>
        </p:nvSpPr>
        <p:spPr>
          <a:xfrm>
            <a:off x="913795" y="5980"/>
            <a:ext cx="10353762" cy="606252"/>
          </a:xfrm>
        </p:spPr>
        <p:txBody>
          <a:bodyPr>
            <a:normAutofit fontScale="90000"/>
          </a:bodyPr>
          <a:lstStyle/>
          <a:p>
            <a:r>
              <a:rPr lang="en-US" dirty="0"/>
              <a:t>interface</a:t>
            </a:r>
          </a:p>
        </p:txBody>
      </p:sp>
      <p:sp>
        <p:nvSpPr>
          <p:cNvPr id="3" name="Content Placeholder 2">
            <a:extLst>
              <a:ext uri="{FF2B5EF4-FFF2-40B4-BE49-F238E27FC236}">
                <a16:creationId xmlns:a16="http://schemas.microsoft.com/office/drawing/2014/main" id="{EBD42D1B-4C95-BAC7-70C7-AF4BB20588B8}"/>
              </a:ext>
            </a:extLst>
          </p:cNvPr>
          <p:cNvSpPr>
            <a:spLocks noGrp="1"/>
          </p:cNvSpPr>
          <p:nvPr>
            <p:ph idx="1"/>
          </p:nvPr>
        </p:nvSpPr>
        <p:spPr>
          <a:xfrm>
            <a:off x="361741" y="602901"/>
            <a:ext cx="11294348" cy="6167550"/>
          </a:xfrm>
        </p:spPr>
        <p:txBody>
          <a:bodyPr/>
          <a:lstStyle/>
          <a:p>
            <a:r>
              <a:rPr lang="en-US" dirty="0"/>
              <a:t>It is a contract for what a class can do </a:t>
            </a:r>
          </a:p>
          <a:p>
            <a:pPr lvl="1" algn="r" rtl="1"/>
            <a:r>
              <a:rPr lang="ar-EG" dirty="0"/>
              <a:t>عبارة عن </a:t>
            </a:r>
            <a:r>
              <a:rPr lang="en-US" dirty="0"/>
              <a:t>contract</a:t>
            </a:r>
            <a:r>
              <a:rPr lang="ar-EG" dirty="0"/>
              <a:t> لل </a:t>
            </a:r>
            <a:r>
              <a:rPr lang="en-US" dirty="0"/>
              <a:t>operations</a:t>
            </a:r>
            <a:r>
              <a:rPr lang="ar-EG" dirty="0"/>
              <a:t> اللى ال </a:t>
            </a:r>
            <a:r>
              <a:rPr lang="en-US" dirty="0"/>
              <a:t>class</a:t>
            </a:r>
            <a:r>
              <a:rPr lang="ar-EG" dirty="0"/>
              <a:t> لازم يحققها</a:t>
            </a:r>
            <a:endParaRPr lang="en-US" dirty="0"/>
          </a:p>
          <a:p>
            <a:r>
              <a:rPr lang="en-US" dirty="0"/>
              <a:t>it's a contract must be achieved , class A is a type of A -&gt; if class A implements members of type A</a:t>
            </a:r>
          </a:p>
          <a:p>
            <a:r>
              <a:rPr lang="en-US" dirty="0"/>
              <a:t>the default of methods within interface is abstract</a:t>
            </a:r>
          </a:p>
          <a:p>
            <a:r>
              <a:rPr lang="en-US" dirty="0"/>
              <a:t>Members default access modifiers is public</a:t>
            </a:r>
          </a:p>
          <a:p>
            <a:r>
              <a:rPr lang="en-US" dirty="0"/>
              <a:t>Support multiple inheritance: class can implement more than one interface</a:t>
            </a:r>
          </a:p>
          <a:p>
            <a:r>
              <a:rPr lang="en-US" dirty="0"/>
              <a:t>interface can't be instantiated</a:t>
            </a:r>
          </a:p>
          <a:p>
            <a:r>
              <a:rPr lang="en-US" dirty="0"/>
              <a:t>interface </a:t>
            </a:r>
            <a:r>
              <a:rPr lang="en-US" b="1" dirty="0">
                <a:solidFill>
                  <a:srgbClr val="FF0000"/>
                </a:solidFill>
              </a:rPr>
              <a:t>can't contain fields</a:t>
            </a:r>
            <a:r>
              <a:rPr lang="en-US" dirty="0"/>
              <a:t>, but it can contain automatic property, and you must implement this property as well</a:t>
            </a:r>
          </a:p>
          <a:p>
            <a:r>
              <a:rPr lang="en-US" dirty="0"/>
              <a:t>you can write a method with body [default implementation] within interface and the class  that inherits this interface will has a copy of this method and in this case, you don't have to implement this method</a:t>
            </a:r>
          </a:p>
          <a:p>
            <a:r>
              <a:rPr lang="en-US" dirty="0"/>
              <a:t>if class implements many interfaces and all these interfaces have a method show, you will need to implement show method only once</a:t>
            </a:r>
          </a:p>
          <a:p>
            <a:r>
              <a:rPr lang="en-US" dirty="0"/>
              <a:t>class Test : Parent, </a:t>
            </a:r>
            <a:r>
              <a:rPr lang="en-US" dirty="0" err="1"/>
              <a:t>TypeA</a:t>
            </a:r>
            <a:r>
              <a:rPr lang="en-US" dirty="0"/>
              <a:t>, </a:t>
            </a:r>
            <a:r>
              <a:rPr lang="en-US" dirty="0" err="1"/>
              <a:t>TypeB</a:t>
            </a:r>
            <a:r>
              <a:rPr lang="en-US" dirty="0"/>
              <a:t>  </a:t>
            </a:r>
            <a:r>
              <a:rPr lang="en-US" b="1" dirty="0">
                <a:solidFill>
                  <a:srgbClr val="FF0000"/>
                </a:solidFill>
              </a:rPr>
              <a:t>// inherit comes first then implement</a:t>
            </a:r>
          </a:p>
          <a:p>
            <a:endParaRPr lang="en-US" dirty="0"/>
          </a:p>
        </p:txBody>
      </p:sp>
    </p:spTree>
    <p:extLst>
      <p:ext uri="{BB962C8B-B14F-4D97-AF65-F5344CB8AC3E}">
        <p14:creationId xmlns:p14="http://schemas.microsoft.com/office/powerpoint/2010/main" val="39212606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4A0A2-4C80-1BD0-C7D1-8E3EDC27809D}"/>
              </a:ext>
            </a:extLst>
          </p:cNvPr>
          <p:cNvSpPr>
            <a:spLocks noGrp="1"/>
          </p:cNvSpPr>
          <p:nvPr>
            <p:ph type="title"/>
          </p:nvPr>
        </p:nvSpPr>
        <p:spPr>
          <a:xfrm>
            <a:off x="848481" y="0"/>
            <a:ext cx="10353762" cy="681135"/>
          </a:xfrm>
        </p:spPr>
        <p:txBody>
          <a:bodyPr>
            <a:normAutofit fontScale="90000"/>
          </a:bodyPr>
          <a:lstStyle/>
          <a:p>
            <a:r>
              <a:rPr lang="en-US" dirty="0"/>
              <a:t>Built-in Interface [</a:t>
            </a:r>
            <a:r>
              <a:rPr lang="en-US" b="1" dirty="0" err="1"/>
              <a:t>IDisposable</a:t>
            </a:r>
            <a:r>
              <a:rPr lang="en-US" dirty="0"/>
              <a:t>]</a:t>
            </a:r>
          </a:p>
        </p:txBody>
      </p:sp>
      <p:sp>
        <p:nvSpPr>
          <p:cNvPr id="3" name="Content Placeholder 2">
            <a:extLst>
              <a:ext uri="{FF2B5EF4-FFF2-40B4-BE49-F238E27FC236}">
                <a16:creationId xmlns:a16="http://schemas.microsoft.com/office/drawing/2014/main" id="{CF904596-CB9F-AE66-5A4E-742180875E7D}"/>
              </a:ext>
            </a:extLst>
          </p:cNvPr>
          <p:cNvSpPr>
            <a:spLocks noGrp="1"/>
          </p:cNvSpPr>
          <p:nvPr>
            <p:ph idx="1"/>
          </p:nvPr>
        </p:nvSpPr>
        <p:spPr>
          <a:xfrm>
            <a:off x="74643" y="681134"/>
            <a:ext cx="12045822" cy="6176866"/>
          </a:xfrm>
        </p:spPr>
        <p:txBody>
          <a:bodyPr/>
          <a:lstStyle/>
          <a:p>
            <a:r>
              <a:rPr lang="en-US" b="1" dirty="0"/>
              <a:t>IDisposable interface </a:t>
            </a:r>
            <a:r>
              <a:rPr lang="en-US" b="1" dirty="0">
                <a:sym typeface="Wingdings" panose="05000000000000000000" pitchFamily="2" charset="2"/>
              </a:rPr>
              <a:t> need to implement Dispose()</a:t>
            </a:r>
            <a:endParaRPr lang="en-US" b="1" dirty="0"/>
          </a:p>
          <a:p>
            <a:r>
              <a:rPr lang="en-US" b="1" dirty="0"/>
              <a:t>It is used to release(manage) unmanaged resources such as database connection and opened files</a:t>
            </a:r>
          </a:p>
          <a:p>
            <a:r>
              <a:rPr lang="en-US" dirty="0"/>
              <a:t>any object you wrap inside a </a:t>
            </a:r>
            <a:r>
              <a:rPr lang="en-US" b="1" dirty="0">
                <a:solidFill>
                  <a:srgbClr val="FF0000"/>
                </a:solidFill>
              </a:rPr>
              <a:t>using</a:t>
            </a:r>
            <a:r>
              <a:rPr lang="en-US" dirty="0"/>
              <a:t> statement must implement the IDisposable interface why ?</a:t>
            </a:r>
          </a:p>
          <a:p>
            <a:pPr lvl="1"/>
            <a:r>
              <a:rPr lang="en-US" dirty="0"/>
              <a:t>Because the using statement works like this behind the scenes:</a:t>
            </a:r>
          </a:p>
          <a:p>
            <a:pPr lvl="1"/>
            <a:r>
              <a:rPr lang="en-US" dirty="0"/>
              <a:t>try {  Your code } </a:t>
            </a:r>
          </a:p>
          <a:p>
            <a:pPr lvl="1"/>
            <a:r>
              <a:rPr lang="en-US" dirty="0"/>
              <a:t>finally { if (resource != null)  </a:t>
            </a:r>
            <a:r>
              <a:rPr lang="en-US" dirty="0" err="1"/>
              <a:t>resource.Dispose</a:t>
            </a:r>
            <a:r>
              <a:rPr lang="en-US" dirty="0"/>
              <a:t>(); }</a:t>
            </a:r>
          </a:p>
          <a:p>
            <a:pPr lvl="1"/>
            <a:r>
              <a:rPr lang="en-US" dirty="0"/>
              <a:t>Note that Dispose() is called even if an exception occurs</a:t>
            </a:r>
          </a:p>
          <a:p>
            <a:r>
              <a:rPr lang="en-US" b="1" dirty="0"/>
              <a:t>using statement-&gt; making(limit) a scope to object and call Dispose() at the end of scope provided that this object is type of IDisposable so we need to make the class object implements IDisposable</a:t>
            </a:r>
          </a:p>
          <a:p>
            <a:endParaRPr lang="en-US" dirty="0"/>
          </a:p>
        </p:txBody>
      </p:sp>
    </p:spTree>
    <p:extLst>
      <p:ext uri="{BB962C8B-B14F-4D97-AF65-F5344CB8AC3E}">
        <p14:creationId xmlns:p14="http://schemas.microsoft.com/office/powerpoint/2010/main" val="17157940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4CE17-40E4-C307-C98B-3A71620E45F0}"/>
              </a:ext>
            </a:extLst>
          </p:cNvPr>
          <p:cNvSpPr>
            <a:spLocks noGrp="1"/>
          </p:cNvSpPr>
          <p:nvPr>
            <p:ph type="title"/>
          </p:nvPr>
        </p:nvSpPr>
        <p:spPr>
          <a:xfrm>
            <a:off x="913795" y="96350"/>
            <a:ext cx="10353762" cy="668760"/>
          </a:xfrm>
        </p:spPr>
        <p:txBody>
          <a:bodyPr>
            <a:normAutofit fontScale="90000"/>
          </a:bodyPr>
          <a:lstStyle/>
          <a:p>
            <a:r>
              <a:rPr lang="en-US" dirty="0"/>
              <a:t>Built-in Interface [</a:t>
            </a:r>
            <a:r>
              <a:rPr lang="en-US" dirty="0" err="1"/>
              <a:t>IDisposable</a:t>
            </a:r>
            <a:r>
              <a:rPr lang="en-US" dirty="0"/>
              <a:t>] cont.</a:t>
            </a:r>
          </a:p>
        </p:txBody>
      </p:sp>
      <p:sp>
        <p:nvSpPr>
          <p:cNvPr id="3" name="Content Placeholder 2">
            <a:extLst>
              <a:ext uri="{FF2B5EF4-FFF2-40B4-BE49-F238E27FC236}">
                <a16:creationId xmlns:a16="http://schemas.microsoft.com/office/drawing/2014/main" id="{ED42A744-0712-DC96-8664-CDBF7BAF8DA9}"/>
              </a:ext>
            </a:extLst>
          </p:cNvPr>
          <p:cNvSpPr>
            <a:spLocks noGrp="1"/>
          </p:cNvSpPr>
          <p:nvPr>
            <p:ph idx="1"/>
          </p:nvPr>
        </p:nvSpPr>
        <p:spPr>
          <a:xfrm>
            <a:off x="279918" y="1268963"/>
            <a:ext cx="11803225" cy="5365102"/>
          </a:xfrm>
        </p:spPr>
        <p:txBody>
          <a:bodyPr>
            <a:normAutofit/>
          </a:bodyPr>
          <a:lstStyle/>
          <a:p>
            <a:r>
              <a:rPr lang="en-US" sz="1600" b="1" dirty="0"/>
              <a:t>using (var file = new </a:t>
            </a:r>
            <a:r>
              <a:rPr lang="en-US" sz="1600" b="1" dirty="0" err="1"/>
              <a:t>FileStream</a:t>
            </a:r>
            <a:r>
              <a:rPr lang="en-US" sz="1600" b="1" dirty="0"/>
              <a:t>("file.txt", </a:t>
            </a:r>
            <a:r>
              <a:rPr lang="en-US" sz="1600" b="1" dirty="0" err="1"/>
              <a:t>FileMode.OpenOrCreate</a:t>
            </a:r>
            <a:r>
              <a:rPr lang="en-US" sz="1600" b="1" dirty="0"/>
              <a:t>))</a:t>
            </a:r>
            <a:r>
              <a:rPr lang="en-US" b="1" dirty="0"/>
              <a:t> { } </a:t>
            </a:r>
            <a:r>
              <a:rPr lang="en-US" sz="1600" b="1" dirty="0"/>
              <a:t>// Dispose() is called at the end of using block</a:t>
            </a:r>
            <a:endParaRPr lang="en-US" b="1" dirty="0"/>
          </a:p>
          <a:p>
            <a:r>
              <a:rPr lang="en-US" sz="1800" b="1" dirty="0"/>
              <a:t>using var file = new </a:t>
            </a:r>
            <a:r>
              <a:rPr lang="en-US" sz="1800" b="1" dirty="0" err="1"/>
              <a:t>FileStream</a:t>
            </a:r>
            <a:r>
              <a:rPr lang="en-US" sz="1800" b="1" dirty="0"/>
              <a:t>("file.txt", </a:t>
            </a:r>
            <a:r>
              <a:rPr lang="en-US" sz="1800" b="1" dirty="0" err="1"/>
              <a:t>FileMode.OpenOrCreate</a:t>
            </a:r>
            <a:r>
              <a:rPr lang="en-US" sz="1800" b="1" dirty="0"/>
              <a:t>) </a:t>
            </a:r>
            <a:r>
              <a:rPr lang="en-US" sz="1600" b="1" dirty="0"/>
              <a:t>//</a:t>
            </a:r>
            <a:r>
              <a:rPr lang="en-US" sz="1800" b="1" dirty="0"/>
              <a:t> </a:t>
            </a:r>
            <a:r>
              <a:rPr lang="en-US" sz="1600" b="1" dirty="0"/>
              <a:t>Dispose() is called at the end scope</a:t>
            </a:r>
          </a:p>
          <a:p>
            <a:r>
              <a:rPr lang="en-US" dirty="0"/>
              <a:t>What Dispose() Does</a:t>
            </a:r>
          </a:p>
          <a:p>
            <a:pPr lvl="1"/>
            <a:r>
              <a:rPr lang="en-US" b="1" dirty="0"/>
              <a:t>Closes file handles, network connections, database connections, or streams.</a:t>
            </a:r>
            <a:endParaRPr lang="en-US" sz="1600" dirty="0"/>
          </a:p>
          <a:p>
            <a:r>
              <a:rPr lang="en-US" sz="1800" dirty="0"/>
              <a:t>No, you don’t need to </a:t>
            </a:r>
            <a:r>
              <a:rPr lang="en-US" sz="1800" b="1" dirty="0"/>
              <a:t>implement</a:t>
            </a:r>
            <a:r>
              <a:rPr lang="en-US" sz="1800" dirty="0"/>
              <a:t> what happens in </a:t>
            </a:r>
            <a:r>
              <a:rPr lang="en-US" dirty="0"/>
              <a:t>Dispose()</a:t>
            </a:r>
            <a:r>
              <a:rPr lang="en-US" sz="1800" dirty="0"/>
              <a:t> for </a:t>
            </a:r>
            <a:r>
              <a:rPr lang="en-US" dirty="0" err="1"/>
              <a:t>FileStream</a:t>
            </a:r>
            <a:r>
              <a:rPr lang="en-US" sz="1800" dirty="0"/>
              <a:t>. That’s because: </a:t>
            </a:r>
            <a:r>
              <a:rPr lang="en-US" dirty="0" err="1"/>
              <a:t>FileStream</a:t>
            </a:r>
            <a:r>
              <a:rPr lang="en-US" sz="1800" dirty="0"/>
              <a:t> already </a:t>
            </a:r>
            <a:r>
              <a:rPr lang="en-US" sz="1800" b="1" dirty="0"/>
              <a:t>implements </a:t>
            </a:r>
            <a:r>
              <a:rPr lang="en-US" b="1" dirty="0" err="1"/>
              <a:t>IDisposable</a:t>
            </a:r>
            <a:r>
              <a:rPr lang="en-US" sz="1800" dirty="0"/>
              <a:t> and provides a proper </a:t>
            </a:r>
            <a:r>
              <a:rPr lang="en-US" dirty="0"/>
              <a:t>Dispose()</a:t>
            </a:r>
            <a:r>
              <a:rPr lang="en-US" sz="1800" dirty="0"/>
              <a:t> method that closes the handle and cleans up resources.</a:t>
            </a:r>
          </a:p>
          <a:p>
            <a:endParaRPr lang="en-US" dirty="0"/>
          </a:p>
          <a:p>
            <a:r>
              <a:rPr lang="en-US" dirty="0"/>
              <a:t>You only implement Dispose() yourself if you are creating your </a:t>
            </a:r>
            <a:r>
              <a:rPr lang="en-US" b="1" dirty="0"/>
              <a:t>own class</a:t>
            </a:r>
            <a:r>
              <a:rPr lang="en-US" dirty="0"/>
              <a:t> that holds unmanaged resources</a:t>
            </a:r>
          </a:p>
        </p:txBody>
      </p:sp>
    </p:spTree>
    <p:extLst>
      <p:ext uri="{BB962C8B-B14F-4D97-AF65-F5344CB8AC3E}">
        <p14:creationId xmlns:p14="http://schemas.microsoft.com/office/powerpoint/2010/main" val="10908825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DA1E5-A210-ECBF-DECA-D8F3E59426F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38636C2-60F2-9570-9402-606E573A8448}"/>
              </a:ext>
            </a:extLst>
          </p:cNvPr>
          <p:cNvSpPr>
            <a:spLocks noGrp="1"/>
          </p:cNvSpPr>
          <p:nvPr>
            <p:ph idx="1"/>
          </p:nvPr>
        </p:nvSpPr>
        <p:spPr>
          <a:xfrm>
            <a:off x="913795" y="2762656"/>
            <a:ext cx="10353762" cy="1196502"/>
          </a:xfrm>
        </p:spPr>
        <p:txBody>
          <a:bodyPr>
            <a:normAutofit/>
          </a:bodyPr>
          <a:lstStyle/>
          <a:p>
            <a:pPr marL="36900" indent="0" algn="ctr">
              <a:buNone/>
            </a:pPr>
            <a:r>
              <a:rPr lang="en-US" sz="7200" b="1" dirty="0">
                <a:solidFill>
                  <a:srgbClr val="FF0000"/>
                </a:solidFill>
              </a:rPr>
              <a:t>SOLID</a:t>
            </a:r>
            <a:endParaRPr lang="en-US" sz="6600" b="1" dirty="0">
              <a:solidFill>
                <a:srgbClr val="FF0000"/>
              </a:solidFill>
            </a:endParaRPr>
          </a:p>
        </p:txBody>
      </p:sp>
    </p:spTree>
    <p:extLst>
      <p:ext uri="{BB962C8B-B14F-4D97-AF65-F5344CB8AC3E}">
        <p14:creationId xmlns:p14="http://schemas.microsoft.com/office/powerpoint/2010/main" val="40979266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D91B4-3E5B-E1A8-2FB7-70777D5214AD}"/>
              </a:ext>
            </a:extLst>
          </p:cNvPr>
          <p:cNvSpPr>
            <a:spLocks noGrp="1"/>
          </p:cNvSpPr>
          <p:nvPr>
            <p:ph type="title"/>
          </p:nvPr>
        </p:nvSpPr>
        <p:spPr/>
        <p:txBody>
          <a:bodyPr/>
          <a:lstStyle/>
          <a:p>
            <a:r>
              <a:rPr lang="en-US" dirty="0"/>
              <a:t>SOLID (cont.)</a:t>
            </a:r>
          </a:p>
        </p:txBody>
      </p:sp>
      <p:sp>
        <p:nvSpPr>
          <p:cNvPr id="3" name="Content Placeholder 2">
            <a:extLst>
              <a:ext uri="{FF2B5EF4-FFF2-40B4-BE49-F238E27FC236}">
                <a16:creationId xmlns:a16="http://schemas.microsoft.com/office/drawing/2014/main" id="{D1B9AD55-7E0F-54EB-A7CD-2E821E7FA857}"/>
              </a:ext>
            </a:extLst>
          </p:cNvPr>
          <p:cNvSpPr>
            <a:spLocks noGrp="1"/>
          </p:cNvSpPr>
          <p:nvPr>
            <p:ph idx="1"/>
          </p:nvPr>
        </p:nvSpPr>
        <p:spPr>
          <a:xfrm>
            <a:off x="252919" y="1732449"/>
            <a:ext cx="11264630" cy="4058751"/>
          </a:xfrm>
        </p:spPr>
        <p:txBody>
          <a:bodyPr/>
          <a:lstStyle/>
          <a:p>
            <a:r>
              <a:rPr lang="en-US" dirty="0"/>
              <a:t>SOLID is five principles of object-oriented design to make software easier to maintain and extend</a:t>
            </a:r>
          </a:p>
          <a:p>
            <a:r>
              <a:rPr lang="en-US" dirty="0"/>
              <a:t>S — Single Responsibility Principle (SRP)</a:t>
            </a:r>
          </a:p>
          <a:p>
            <a:r>
              <a:rPr lang="en-US" dirty="0"/>
              <a:t>O — Open/Closed Principle (OCP)</a:t>
            </a:r>
          </a:p>
          <a:p>
            <a:r>
              <a:rPr lang="en-US" dirty="0"/>
              <a:t>L — Liskov Substitution Principle (LSP)</a:t>
            </a:r>
          </a:p>
          <a:p>
            <a:r>
              <a:rPr lang="en-US" dirty="0"/>
              <a:t>I — Interface Segregation Principle (ISP)</a:t>
            </a:r>
          </a:p>
          <a:p>
            <a:r>
              <a:rPr lang="en-US" dirty="0"/>
              <a:t>D — Dependency Inversion Principle (DIP)</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365717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EF688-1376-8819-7771-5FD5CE47442B}"/>
              </a:ext>
            </a:extLst>
          </p:cNvPr>
          <p:cNvSpPr>
            <a:spLocks noGrp="1"/>
          </p:cNvSpPr>
          <p:nvPr>
            <p:ph type="title"/>
          </p:nvPr>
        </p:nvSpPr>
        <p:spPr>
          <a:xfrm>
            <a:off x="913795" y="0"/>
            <a:ext cx="10353762" cy="678426"/>
          </a:xfrm>
        </p:spPr>
        <p:txBody>
          <a:bodyPr>
            <a:normAutofit fontScale="90000"/>
          </a:bodyPr>
          <a:lstStyle/>
          <a:p>
            <a:r>
              <a:rPr lang="en-US" b="1" dirty="0"/>
              <a:t>publish</a:t>
            </a:r>
          </a:p>
        </p:txBody>
      </p:sp>
      <p:sp>
        <p:nvSpPr>
          <p:cNvPr id="3" name="Content Placeholder 2">
            <a:extLst>
              <a:ext uri="{FF2B5EF4-FFF2-40B4-BE49-F238E27FC236}">
                <a16:creationId xmlns:a16="http://schemas.microsoft.com/office/drawing/2014/main" id="{A196DC67-F67B-0F9B-03B2-290E003DF312}"/>
              </a:ext>
            </a:extLst>
          </p:cNvPr>
          <p:cNvSpPr>
            <a:spLocks noGrp="1"/>
          </p:cNvSpPr>
          <p:nvPr>
            <p:ph idx="1"/>
          </p:nvPr>
        </p:nvSpPr>
        <p:spPr>
          <a:xfrm>
            <a:off x="491614" y="678427"/>
            <a:ext cx="11257934" cy="5830528"/>
          </a:xfrm>
        </p:spPr>
        <p:txBody>
          <a:bodyPr>
            <a:normAutofit/>
          </a:bodyPr>
          <a:lstStyle/>
          <a:p>
            <a:r>
              <a:rPr lang="en-US" b="1" dirty="0">
                <a:effectLst/>
              </a:rPr>
              <a:t>Right-click</a:t>
            </a:r>
            <a:r>
              <a:rPr lang="en-US" dirty="0">
                <a:effectLst/>
              </a:rPr>
              <a:t> your project in </a:t>
            </a:r>
            <a:r>
              <a:rPr lang="en-US" b="1" dirty="0">
                <a:effectLst/>
              </a:rPr>
              <a:t>Solution Explorer</a:t>
            </a:r>
            <a:r>
              <a:rPr lang="en-US" dirty="0">
                <a:effectLst/>
              </a:rPr>
              <a:t> and select </a:t>
            </a:r>
            <a:r>
              <a:rPr lang="en-US" b="1" dirty="0">
                <a:effectLst/>
              </a:rPr>
              <a:t>Publish</a:t>
            </a:r>
            <a:r>
              <a:rPr lang="en-US" dirty="0">
                <a:effectLst/>
              </a:rPr>
              <a:t>.</a:t>
            </a:r>
          </a:p>
          <a:p>
            <a:r>
              <a:rPr lang="en-US" dirty="0">
                <a:effectLst/>
              </a:rPr>
              <a:t>Select </a:t>
            </a:r>
            <a:r>
              <a:rPr lang="en-US" b="1" dirty="0">
                <a:effectLst/>
              </a:rPr>
              <a:t>Folder</a:t>
            </a:r>
            <a:r>
              <a:rPr lang="en-US" dirty="0">
                <a:effectLst/>
              </a:rPr>
              <a:t> as the target and click </a:t>
            </a:r>
            <a:r>
              <a:rPr lang="en-US" b="1" dirty="0">
                <a:effectLst/>
              </a:rPr>
              <a:t>Finish</a:t>
            </a:r>
            <a:r>
              <a:rPr lang="en-US" dirty="0">
                <a:effectLst/>
              </a:rPr>
              <a:t>.</a:t>
            </a:r>
          </a:p>
          <a:p>
            <a:r>
              <a:rPr lang="en-US" dirty="0">
                <a:effectLst/>
              </a:rPr>
              <a:t>On the Publish tab, click </a:t>
            </a:r>
            <a:r>
              <a:rPr lang="en-US" b="1" dirty="0">
                <a:effectLst/>
              </a:rPr>
              <a:t>Show all settings</a:t>
            </a:r>
            <a:r>
              <a:rPr lang="en-US" dirty="0">
                <a:effectLst/>
              </a:rPr>
              <a:t>.</a:t>
            </a:r>
          </a:p>
          <a:p>
            <a:r>
              <a:rPr lang="en-US" dirty="0">
                <a:effectLst/>
              </a:rPr>
              <a:t>On the Publish tab, click </a:t>
            </a:r>
            <a:r>
              <a:rPr lang="en-US" b="1" dirty="0">
                <a:effectLst/>
              </a:rPr>
              <a:t>Show all settings</a:t>
            </a:r>
            <a:r>
              <a:rPr lang="en-US" dirty="0">
                <a:effectLst/>
              </a:rPr>
              <a:t>.</a:t>
            </a:r>
          </a:p>
          <a:p>
            <a:r>
              <a:rPr lang="en-US" dirty="0">
                <a:effectLst/>
              </a:rPr>
              <a:t>On the Publish tab, click </a:t>
            </a:r>
            <a:r>
              <a:rPr lang="en-US" b="1" dirty="0">
                <a:effectLst/>
              </a:rPr>
              <a:t>Show all settings you could</a:t>
            </a:r>
          </a:p>
          <a:p>
            <a:r>
              <a:rPr lang="en-US" dirty="0">
                <a:effectLst/>
              </a:rPr>
              <a:t>Change </a:t>
            </a:r>
            <a:r>
              <a:rPr lang="en-US" b="1" dirty="0">
                <a:effectLst/>
              </a:rPr>
              <a:t>Deployment Mode</a:t>
            </a:r>
            <a:r>
              <a:rPr lang="en-US" dirty="0">
                <a:effectLst/>
              </a:rPr>
              <a:t> to:</a:t>
            </a:r>
          </a:p>
          <a:p>
            <a:pPr lvl="1"/>
            <a:r>
              <a:rPr lang="en-US" b="1" dirty="0">
                <a:solidFill>
                  <a:srgbClr val="FF0000"/>
                </a:solidFill>
                <a:effectLst/>
              </a:rPr>
              <a:t>Framework-dependent</a:t>
            </a:r>
            <a:r>
              <a:rPr lang="en-US" dirty="0">
                <a:effectLst/>
              </a:rPr>
              <a:t>: Smaller size, but requires .NET to be installed on the target PC.</a:t>
            </a:r>
          </a:p>
          <a:p>
            <a:pPr lvl="1"/>
            <a:r>
              <a:rPr lang="en-US" b="1" dirty="0">
                <a:solidFill>
                  <a:srgbClr val="FF0000"/>
                </a:solidFill>
                <a:effectLst/>
              </a:rPr>
              <a:t>Self-contained</a:t>
            </a:r>
            <a:r>
              <a:rPr lang="en-US" dirty="0">
                <a:effectLst/>
              </a:rPr>
              <a:t>: Larger size but runs on any PC without needing .NET installed.</a:t>
            </a:r>
          </a:p>
          <a:p>
            <a:r>
              <a:rPr lang="en-US" dirty="0">
                <a:effectLst/>
              </a:rPr>
              <a:t>Click </a:t>
            </a:r>
            <a:r>
              <a:rPr lang="en-US" b="1" dirty="0">
                <a:effectLst/>
              </a:rPr>
              <a:t>Publish</a:t>
            </a:r>
            <a:r>
              <a:rPr lang="en-US" dirty="0">
                <a:effectLst/>
              </a:rPr>
              <a:t>.</a:t>
            </a:r>
            <a:endParaRPr lang="en-US" dirty="0"/>
          </a:p>
        </p:txBody>
      </p:sp>
    </p:spTree>
    <p:extLst>
      <p:ext uri="{BB962C8B-B14F-4D97-AF65-F5344CB8AC3E}">
        <p14:creationId xmlns:p14="http://schemas.microsoft.com/office/powerpoint/2010/main" val="10575031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98BB4-15FF-1771-0699-17DF4DB435AA}"/>
              </a:ext>
            </a:extLst>
          </p:cNvPr>
          <p:cNvSpPr>
            <a:spLocks noGrp="1"/>
          </p:cNvSpPr>
          <p:nvPr>
            <p:ph type="title"/>
          </p:nvPr>
        </p:nvSpPr>
        <p:spPr>
          <a:xfrm>
            <a:off x="919119" y="97275"/>
            <a:ext cx="10353762" cy="1011677"/>
          </a:xfrm>
        </p:spPr>
        <p:txBody>
          <a:bodyPr>
            <a:normAutofit/>
          </a:bodyPr>
          <a:lstStyle/>
          <a:p>
            <a:r>
              <a:rPr lang="en-US" sz="2800" dirty="0"/>
              <a:t>Single Responsibility Principle (SRP)</a:t>
            </a:r>
            <a:br>
              <a:rPr lang="en-US" sz="2800" dirty="0"/>
            </a:br>
            <a:r>
              <a:rPr lang="en-US" sz="2800" dirty="0"/>
              <a:t>A class should have one reason to change.</a:t>
            </a:r>
          </a:p>
        </p:txBody>
      </p:sp>
      <p:sp>
        <p:nvSpPr>
          <p:cNvPr id="3" name="Content Placeholder 2">
            <a:extLst>
              <a:ext uri="{FF2B5EF4-FFF2-40B4-BE49-F238E27FC236}">
                <a16:creationId xmlns:a16="http://schemas.microsoft.com/office/drawing/2014/main" id="{4974394B-F61B-9C46-4AD6-D9EA6D251272}"/>
              </a:ext>
            </a:extLst>
          </p:cNvPr>
          <p:cNvSpPr>
            <a:spLocks noGrp="1"/>
          </p:cNvSpPr>
          <p:nvPr>
            <p:ph idx="1"/>
          </p:nvPr>
        </p:nvSpPr>
        <p:spPr>
          <a:xfrm>
            <a:off x="291830" y="1108952"/>
            <a:ext cx="11682919" cy="5554494"/>
          </a:xfrm>
        </p:spPr>
        <p:txBody>
          <a:bodyPr/>
          <a:lstStyle/>
          <a:p>
            <a:r>
              <a:rPr lang="en-US" sz="1800" b="1" dirty="0"/>
              <a:t>it’s not mandatory for a class to have only one method to satisfy the Single Responsibility Principle (SRP)</a:t>
            </a:r>
            <a:r>
              <a:rPr lang="en-US" sz="1800" dirty="0"/>
              <a:t>.</a:t>
            </a:r>
          </a:p>
          <a:p>
            <a:r>
              <a:rPr lang="en-US" b="1" dirty="0"/>
              <a:t>all methods</a:t>
            </a:r>
            <a:r>
              <a:rPr lang="ar-EG" b="1" dirty="0"/>
              <a:t> </a:t>
            </a:r>
            <a:r>
              <a:rPr lang="en-US" b="1" dirty="0"/>
              <a:t> of class collectively serve one cohesive responsibility</a:t>
            </a:r>
            <a:r>
              <a:rPr lang="en-US" sz="1800" dirty="0"/>
              <a:t>.</a:t>
            </a:r>
          </a:p>
          <a:p>
            <a:pPr marL="36900" indent="0">
              <a:buNone/>
            </a:pPr>
            <a:r>
              <a:rPr lang="en-US" sz="1800" dirty="0"/>
              <a:t>public </a:t>
            </a:r>
            <a:r>
              <a:rPr lang="en-US" sz="1800" b="1" dirty="0">
                <a:solidFill>
                  <a:srgbClr val="00B0F0"/>
                </a:solidFill>
              </a:rPr>
              <a:t>class</a:t>
            </a:r>
            <a:r>
              <a:rPr lang="en-US" sz="1800" dirty="0"/>
              <a:t> </a:t>
            </a:r>
            <a:r>
              <a:rPr lang="en-US" sz="1800" b="1" dirty="0" err="1">
                <a:solidFill>
                  <a:srgbClr val="FFFF00"/>
                </a:solidFill>
              </a:rPr>
              <a:t>InvoicePrinter</a:t>
            </a:r>
            <a:r>
              <a:rPr lang="en-US" sz="1800" dirty="0"/>
              <a:t> {</a:t>
            </a:r>
            <a:r>
              <a:rPr lang="en-US" dirty="0"/>
              <a:t>  </a:t>
            </a:r>
            <a:r>
              <a:rPr lang="en-US" sz="1800" dirty="0"/>
              <a:t>public void Print(Invoice invoice) { /* printing logic */ }	</a:t>
            </a:r>
            <a:r>
              <a:rPr lang="en-US" dirty="0"/>
              <a:t>}</a:t>
            </a:r>
          </a:p>
          <a:p>
            <a:pPr marL="36900" indent="0">
              <a:buNone/>
            </a:pPr>
            <a:r>
              <a:rPr lang="en-US" dirty="0"/>
              <a:t>public </a:t>
            </a:r>
            <a:r>
              <a:rPr lang="en-US" b="1" dirty="0">
                <a:solidFill>
                  <a:srgbClr val="00B0F0"/>
                </a:solidFill>
              </a:rPr>
              <a:t>class</a:t>
            </a:r>
            <a:r>
              <a:rPr lang="en-US" dirty="0"/>
              <a:t> </a:t>
            </a:r>
            <a:r>
              <a:rPr lang="en-US" sz="1800" b="1" dirty="0" err="1">
                <a:solidFill>
                  <a:srgbClr val="FFFF00"/>
                </a:solidFill>
              </a:rPr>
              <a:t>InvoiceSaver</a:t>
            </a:r>
            <a:r>
              <a:rPr lang="en-US" dirty="0"/>
              <a:t> { public void Save(Invoice invoice) { /* save to DB */ }  }</a:t>
            </a:r>
          </a:p>
          <a:p>
            <a:pPr marL="36900" indent="0">
              <a:buNone/>
            </a:pPr>
            <a:r>
              <a:rPr lang="en-US" b="1" dirty="0"/>
              <a:t>Why it's good:</a:t>
            </a:r>
            <a:br>
              <a:rPr lang="en-US" dirty="0"/>
            </a:br>
            <a:r>
              <a:rPr lang="en-US" dirty="0"/>
              <a:t>Each class has a single job. Changes in printing won’t affect saving logic.</a:t>
            </a:r>
          </a:p>
          <a:p>
            <a:pPr marL="36900" indent="0">
              <a:buNone/>
            </a:pPr>
            <a:endParaRPr lang="en-US" dirty="0"/>
          </a:p>
          <a:p>
            <a:pPr marL="36900" indent="0">
              <a:buNone/>
            </a:pPr>
            <a:r>
              <a:rPr lang="en-US" dirty="0"/>
              <a:t>public </a:t>
            </a:r>
            <a:r>
              <a:rPr lang="en-US" sz="1800" b="1" dirty="0">
                <a:solidFill>
                  <a:srgbClr val="00B0F0"/>
                </a:solidFill>
              </a:rPr>
              <a:t>class</a:t>
            </a:r>
            <a:r>
              <a:rPr lang="en-US" dirty="0"/>
              <a:t> </a:t>
            </a:r>
            <a:r>
              <a:rPr lang="en-US" sz="1800" b="1" dirty="0" err="1">
                <a:solidFill>
                  <a:srgbClr val="FFFF00"/>
                </a:solidFill>
              </a:rPr>
              <a:t>EmailSender</a:t>
            </a:r>
            <a:r>
              <a:rPr lang="en-US" dirty="0"/>
              <a:t> { public void </a:t>
            </a:r>
            <a:r>
              <a:rPr lang="en-US" dirty="0" err="1"/>
              <a:t>SendEmail</a:t>
            </a:r>
            <a:r>
              <a:rPr lang="en-US" dirty="0"/>
              <a:t>(string to, string subject, string body) { /*...*/ } }</a:t>
            </a:r>
          </a:p>
          <a:p>
            <a:pPr marL="36900" indent="0">
              <a:buNone/>
            </a:pPr>
            <a:r>
              <a:rPr lang="en-US" b="1" dirty="0"/>
              <a:t>Why it's good:</a:t>
            </a:r>
            <a:br>
              <a:rPr lang="en-US" dirty="0"/>
            </a:br>
            <a:r>
              <a:rPr lang="en-US" dirty="0"/>
              <a:t>The class focuses only on sending emails. No unrelated responsibilities.</a:t>
            </a:r>
          </a:p>
          <a:p>
            <a:pPr marL="36900" indent="0">
              <a:buNone/>
            </a:pPr>
            <a:endParaRPr lang="en-US" dirty="0"/>
          </a:p>
        </p:txBody>
      </p:sp>
    </p:spTree>
    <p:extLst>
      <p:ext uri="{BB962C8B-B14F-4D97-AF65-F5344CB8AC3E}">
        <p14:creationId xmlns:p14="http://schemas.microsoft.com/office/powerpoint/2010/main" val="31881426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D220C-8CA4-EFC1-F825-6CDEBBDC98A0}"/>
              </a:ext>
            </a:extLst>
          </p:cNvPr>
          <p:cNvSpPr>
            <a:spLocks noGrp="1"/>
          </p:cNvSpPr>
          <p:nvPr>
            <p:ph type="title"/>
          </p:nvPr>
        </p:nvSpPr>
        <p:spPr>
          <a:xfrm>
            <a:off x="913795" y="0"/>
            <a:ext cx="10353762" cy="622570"/>
          </a:xfrm>
        </p:spPr>
        <p:txBody>
          <a:bodyPr>
            <a:normAutofit fontScale="90000"/>
          </a:bodyPr>
          <a:lstStyle/>
          <a:p>
            <a:r>
              <a:rPr lang="en-US" dirty="0"/>
              <a:t>SRP (Bad Examples)</a:t>
            </a:r>
          </a:p>
        </p:txBody>
      </p:sp>
      <p:sp>
        <p:nvSpPr>
          <p:cNvPr id="3" name="Content Placeholder 2">
            <a:extLst>
              <a:ext uri="{FF2B5EF4-FFF2-40B4-BE49-F238E27FC236}">
                <a16:creationId xmlns:a16="http://schemas.microsoft.com/office/drawing/2014/main" id="{EC45369A-7D7C-BAD8-09E6-93A166177104}"/>
              </a:ext>
            </a:extLst>
          </p:cNvPr>
          <p:cNvSpPr>
            <a:spLocks noGrp="1"/>
          </p:cNvSpPr>
          <p:nvPr>
            <p:ph idx="1"/>
          </p:nvPr>
        </p:nvSpPr>
        <p:spPr>
          <a:xfrm>
            <a:off x="184826" y="622570"/>
            <a:ext cx="11692645" cy="6011693"/>
          </a:xfrm>
        </p:spPr>
        <p:txBody>
          <a:bodyPr>
            <a:normAutofit/>
          </a:bodyPr>
          <a:lstStyle/>
          <a:p>
            <a:r>
              <a:rPr lang="en-US" dirty="0"/>
              <a:t>Example 1</a:t>
            </a:r>
          </a:p>
          <a:p>
            <a:pPr marL="36900" indent="0">
              <a:buNone/>
            </a:pPr>
            <a:r>
              <a:rPr lang="en-US" sz="1800" dirty="0"/>
              <a:t>public </a:t>
            </a:r>
            <a:r>
              <a:rPr lang="en-US" sz="1800" b="1" dirty="0">
                <a:solidFill>
                  <a:srgbClr val="00B0F0"/>
                </a:solidFill>
              </a:rPr>
              <a:t>class</a:t>
            </a:r>
            <a:r>
              <a:rPr lang="en-US" sz="1800" dirty="0"/>
              <a:t> </a:t>
            </a:r>
            <a:r>
              <a:rPr lang="en-US" sz="1800" b="1" dirty="0" err="1">
                <a:solidFill>
                  <a:srgbClr val="FFFF00"/>
                </a:solidFill>
              </a:rPr>
              <a:t>InvoiceManager</a:t>
            </a:r>
            <a:r>
              <a:rPr lang="en-US" sz="1800" dirty="0"/>
              <a:t> {  </a:t>
            </a:r>
          </a:p>
          <a:p>
            <a:pPr marL="36900" indent="0">
              <a:buNone/>
            </a:pPr>
            <a:r>
              <a:rPr lang="en-US" sz="1800" dirty="0"/>
              <a:t>	public void Print() { }   </a:t>
            </a:r>
          </a:p>
          <a:p>
            <a:pPr marL="36900" indent="0">
              <a:buNone/>
            </a:pPr>
            <a:r>
              <a:rPr lang="en-US" sz="1800" dirty="0"/>
              <a:t>	public void Save() { } </a:t>
            </a:r>
          </a:p>
          <a:p>
            <a:pPr marL="36900" indent="0">
              <a:buNone/>
            </a:pPr>
            <a:r>
              <a:rPr lang="en-US" sz="1800" dirty="0"/>
              <a:t>	public void Email() { }   </a:t>
            </a:r>
          </a:p>
          <a:p>
            <a:pPr marL="36900" indent="0">
              <a:buNone/>
            </a:pPr>
            <a:r>
              <a:rPr lang="en-US" sz="1800" dirty="0"/>
              <a:t>}</a:t>
            </a:r>
          </a:p>
          <a:p>
            <a:pPr marL="36900" indent="0">
              <a:buNone/>
            </a:pPr>
            <a:r>
              <a:rPr lang="en-US" b="1" dirty="0"/>
              <a:t>Why it's bad:</a:t>
            </a:r>
            <a:br>
              <a:rPr lang="en-US" dirty="0"/>
            </a:br>
            <a:r>
              <a:rPr lang="en-US" sz="1800" dirty="0"/>
              <a:t>One class handles multiple unrelated concerns. A change in one method could unintentionally impact others</a:t>
            </a:r>
            <a:r>
              <a:rPr lang="en-US" dirty="0"/>
              <a:t>.</a:t>
            </a:r>
          </a:p>
          <a:p>
            <a:pPr marL="36900" indent="0">
              <a:buNone/>
            </a:pPr>
            <a:r>
              <a:rPr lang="en-US" dirty="0"/>
              <a:t>public class </a:t>
            </a:r>
            <a:r>
              <a:rPr lang="en-US" dirty="0" err="1"/>
              <a:t>UserManager</a:t>
            </a:r>
            <a:r>
              <a:rPr lang="en-US" dirty="0"/>
              <a:t> {</a:t>
            </a:r>
          </a:p>
          <a:p>
            <a:pPr marL="36900" indent="0">
              <a:buNone/>
            </a:pPr>
            <a:r>
              <a:rPr lang="en-US" dirty="0"/>
              <a:t>    public void </a:t>
            </a:r>
            <a:r>
              <a:rPr lang="en-US" dirty="0" err="1"/>
              <a:t>CreateUser</a:t>
            </a:r>
            <a:r>
              <a:rPr lang="en-US" dirty="0"/>
              <a:t>() { }</a:t>
            </a:r>
          </a:p>
          <a:p>
            <a:pPr marL="36900" indent="0">
              <a:buNone/>
            </a:pPr>
            <a:r>
              <a:rPr lang="en-US" dirty="0"/>
              <a:t>    public void </a:t>
            </a:r>
            <a:r>
              <a:rPr lang="en-US" dirty="0" err="1"/>
              <a:t>SendWelcomeEmail</a:t>
            </a:r>
            <a:r>
              <a:rPr lang="en-US" dirty="0"/>
              <a:t>() { }</a:t>
            </a:r>
          </a:p>
          <a:p>
            <a:pPr marL="36900" indent="0">
              <a:buNone/>
            </a:pPr>
            <a:r>
              <a:rPr lang="en-US" dirty="0"/>
              <a:t>    public void GenerateReport() { }</a:t>
            </a:r>
          </a:p>
          <a:p>
            <a:pPr marL="36900" indent="0">
              <a:buNone/>
            </a:pPr>
            <a:r>
              <a:rPr lang="en-US" dirty="0"/>
              <a:t>}</a:t>
            </a:r>
          </a:p>
          <a:p>
            <a:pPr marL="36900" indent="0">
              <a:buNone/>
            </a:pPr>
            <a:endParaRPr lang="en-US" dirty="0"/>
          </a:p>
        </p:txBody>
      </p:sp>
    </p:spTree>
    <p:extLst>
      <p:ext uri="{BB962C8B-B14F-4D97-AF65-F5344CB8AC3E}">
        <p14:creationId xmlns:p14="http://schemas.microsoft.com/office/powerpoint/2010/main" val="5714082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F9CFD-F709-1E11-C50D-D6D3C7A261D7}"/>
              </a:ext>
            </a:extLst>
          </p:cNvPr>
          <p:cNvSpPr>
            <a:spLocks noGrp="1"/>
          </p:cNvSpPr>
          <p:nvPr>
            <p:ph type="title"/>
          </p:nvPr>
        </p:nvSpPr>
        <p:spPr>
          <a:xfrm>
            <a:off x="914313" y="131976"/>
            <a:ext cx="10353762" cy="641023"/>
          </a:xfrm>
        </p:spPr>
        <p:txBody>
          <a:bodyPr>
            <a:normAutofit fontScale="90000"/>
          </a:bodyPr>
          <a:lstStyle/>
          <a:p>
            <a:r>
              <a:rPr lang="en-US" dirty="0"/>
              <a:t>O: open for extension closed for modification Ex1</a:t>
            </a:r>
          </a:p>
        </p:txBody>
      </p:sp>
      <p:sp>
        <p:nvSpPr>
          <p:cNvPr id="4" name="Rectangle 1">
            <a:extLst>
              <a:ext uri="{FF2B5EF4-FFF2-40B4-BE49-F238E27FC236}">
                <a16:creationId xmlns:a16="http://schemas.microsoft.com/office/drawing/2014/main" id="{142D6419-CBEA-1A44-B494-B2D85AEB2053}"/>
              </a:ext>
            </a:extLst>
          </p:cNvPr>
          <p:cNvSpPr>
            <a:spLocks noGrp="1" noChangeArrowheads="1"/>
          </p:cNvSpPr>
          <p:nvPr>
            <p:ph idx="1"/>
          </p:nvPr>
        </p:nvSpPr>
        <p:spPr bwMode="auto">
          <a:xfrm>
            <a:off x="122549" y="918202"/>
            <a:ext cx="5062193" cy="36625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endParaRPr lang="en-US" sz="1400" dirty="0">
              <a:solidFill>
                <a:schemeClr val="bg1"/>
              </a:solidFill>
              <a:latin typeface="Cascadia Mono" panose="020B0609020000020004" pitchFamily="49" charset="0"/>
            </a:endParaRPr>
          </a:p>
          <a:p>
            <a:pPr marL="0" indent="0">
              <a:buNone/>
            </a:pPr>
            <a:r>
              <a:rPr lang="en-US" sz="1400" dirty="0">
                <a:solidFill>
                  <a:schemeClr val="bg1"/>
                </a:solidFill>
                <a:latin typeface="Cascadia Mono" panose="020B0609020000020004" pitchFamily="49" charset="0"/>
              </a:rPr>
              <a:t>public class Square    { getter , setter }</a:t>
            </a:r>
          </a:p>
          <a:p>
            <a:pPr marL="0" indent="0">
              <a:buNone/>
            </a:pPr>
            <a:r>
              <a:rPr lang="en-US" sz="1400" dirty="0">
                <a:solidFill>
                  <a:schemeClr val="bg1"/>
                </a:solidFill>
                <a:latin typeface="Cascadia Mono" panose="020B0609020000020004" pitchFamily="49" charset="0"/>
              </a:rPr>
              <a:t>public class Rectangle { getter , setter }</a:t>
            </a:r>
          </a:p>
          <a:p>
            <a:pPr marL="0" indent="0">
              <a:buNone/>
            </a:pPr>
            <a:endParaRPr lang="en-US" sz="1400" dirty="0">
              <a:solidFill>
                <a:schemeClr val="bg1"/>
              </a:solidFill>
              <a:latin typeface="Cascadia Mono" panose="020B0609020000020004" pitchFamily="49" charset="0"/>
            </a:endParaRPr>
          </a:p>
          <a:p>
            <a:pPr marL="0" indent="0">
              <a:buNone/>
            </a:pPr>
            <a:r>
              <a:rPr lang="en-US" sz="1400" dirty="0">
                <a:solidFill>
                  <a:schemeClr val="bg1"/>
                </a:solidFill>
                <a:latin typeface="Cascadia Mono" panose="020B0609020000020004" pitchFamily="49" charset="0"/>
              </a:rPr>
              <a:t>public class </a:t>
            </a:r>
            <a:r>
              <a:rPr lang="en-US" sz="1400" dirty="0" err="1">
                <a:solidFill>
                  <a:schemeClr val="bg1"/>
                </a:solidFill>
                <a:latin typeface="Cascadia Mono" panose="020B0609020000020004" pitchFamily="49" charset="0"/>
              </a:rPr>
              <a:t>ShapePrinter</a:t>
            </a:r>
            <a:r>
              <a:rPr lang="en-US" sz="1400" dirty="0">
                <a:solidFill>
                  <a:schemeClr val="bg1"/>
                </a:solidFill>
                <a:latin typeface="Cascadia Mono" panose="020B0609020000020004" pitchFamily="49" charset="0"/>
              </a:rPr>
              <a:t>   {</a:t>
            </a:r>
          </a:p>
          <a:p>
            <a:pPr marL="0" indent="0">
              <a:buNone/>
            </a:pPr>
            <a:r>
              <a:rPr lang="en-US" sz="1400" dirty="0">
                <a:solidFill>
                  <a:schemeClr val="bg1"/>
                </a:solidFill>
                <a:latin typeface="Cascadia Mono" panose="020B0609020000020004" pitchFamily="49" charset="0"/>
              </a:rPr>
              <a:t>  public void drawShape(Object shape){</a:t>
            </a:r>
          </a:p>
          <a:p>
            <a:pPr marL="0" indent="0">
              <a:buNone/>
            </a:pPr>
            <a:r>
              <a:rPr lang="en-US" sz="1400" dirty="0">
                <a:solidFill>
                  <a:schemeClr val="bg1"/>
                </a:solidFill>
                <a:latin typeface="Cascadia Mono" panose="020B0609020000020004" pitchFamily="49" charset="0"/>
              </a:rPr>
              <a:t>	if(shape is instance of Square)</a:t>
            </a:r>
          </a:p>
          <a:p>
            <a:pPr marL="0" indent="0">
              <a:buNone/>
            </a:pPr>
            <a:r>
              <a:rPr lang="en-US" sz="1400" dirty="0">
                <a:solidFill>
                  <a:schemeClr val="bg1"/>
                </a:solidFill>
                <a:latin typeface="Cascadia Mono" panose="020B0609020000020004" pitchFamily="49" charset="0"/>
              </a:rPr>
              <a:t>	   // draw square</a:t>
            </a:r>
          </a:p>
          <a:p>
            <a:pPr marL="0" indent="0">
              <a:buNone/>
            </a:pPr>
            <a:r>
              <a:rPr lang="en-US" sz="1400" dirty="0">
                <a:solidFill>
                  <a:schemeClr val="bg1"/>
                </a:solidFill>
                <a:latin typeface="Cascadia Mono" panose="020B0609020000020004" pitchFamily="49" charset="0"/>
              </a:rPr>
              <a:t>	if(shape is instance of Rectangle)</a:t>
            </a:r>
          </a:p>
          <a:p>
            <a:pPr marL="0" indent="0">
              <a:buNone/>
            </a:pPr>
            <a:r>
              <a:rPr lang="en-US" sz="1400" dirty="0">
                <a:solidFill>
                  <a:schemeClr val="bg1"/>
                </a:solidFill>
                <a:latin typeface="Cascadia Mono" panose="020B0609020000020004" pitchFamily="49" charset="0"/>
              </a:rPr>
              <a:t>	   // draw rectangle</a:t>
            </a:r>
          </a:p>
          <a:p>
            <a:pPr marL="0" indent="0">
              <a:buNone/>
            </a:pPr>
            <a:r>
              <a:rPr lang="en-US" sz="1400" dirty="0">
                <a:solidFill>
                  <a:schemeClr val="bg1"/>
                </a:solidFill>
                <a:latin typeface="Cascadia Mono" panose="020B0609020000020004" pitchFamily="49" charset="0"/>
              </a:rPr>
              <a:t> }</a:t>
            </a:r>
          </a:p>
        </p:txBody>
      </p:sp>
      <p:sp>
        <p:nvSpPr>
          <p:cNvPr id="6" name="Title 1">
            <a:extLst>
              <a:ext uri="{FF2B5EF4-FFF2-40B4-BE49-F238E27FC236}">
                <a16:creationId xmlns:a16="http://schemas.microsoft.com/office/drawing/2014/main" id="{9C48AC9A-E20D-5FAD-0BCC-377D0F5EC981}"/>
              </a:ext>
            </a:extLst>
          </p:cNvPr>
          <p:cNvSpPr txBox="1">
            <a:spLocks/>
          </p:cNvSpPr>
          <p:nvPr/>
        </p:nvSpPr>
        <p:spPr>
          <a:xfrm>
            <a:off x="5674935" y="787352"/>
            <a:ext cx="6141465" cy="829559"/>
          </a:xfrm>
          <a:prstGeom prst="rect">
            <a:avLst/>
          </a:prstGeom>
          <a:effectLst>
            <a:outerShdw blurRad="25400" dir="17880000">
              <a:srgbClr val="000000">
                <a:alpha val="46000"/>
              </a:srgbClr>
            </a:outerShdw>
          </a:effectLst>
        </p:spPr>
        <p:txBody>
          <a:bodyPr vert="horz" lIns="91440" tIns="45720" rIns="91440" bIns="45720" rtlCol="0" anchor="ctr">
            <a:normAutofit fontScale="825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sz="2400" dirty="0"/>
            </a:br>
            <a:r>
              <a:rPr lang="en-US" sz="2400" dirty="0"/>
              <a:t>open closed principle executed by abstraction and Polymorphism </a:t>
            </a:r>
          </a:p>
        </p:txBody>
      </p:sp>
      <p:sp>
        <p:nvSpPr>
          <p:cNvPr id="7" name="Title 1">
            <a:extLst>
              <a:ext uri="{FF2B5EF4-FFF2-40B4-BE49-F238E27FC236}">
                <a16:creationId xmlns:a16="http://schemas.microsoft.com/office/drawing/2014/main" id="{6ED2B805-57D3-8B85-954B-7ED7FC90E79E}"/>
              </a:ext>
            </a:extLst>
          </p:cNvPr>
          <p:cNvSpPr txBox="1">
            <a:spLocks/>
          </p:cNvSpPr>
          <p:nvPr/>
        </p:nvSpPr>
        <p:spPr>
          <a:xfrm>
            <a:off x="0" y="4725945"/>
            <a:ext cx="5759777" cy="178638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t>this example violate the open closed principle as if we add a new class such a triangle we will </a:t>
            </a:r>
          </a:p>
          <a:p>
            <a:r>
              <a:rPr lang="en-US" sz="1800" dirty="0"/>
              <a:t>   need to modify the method drawShape by adding</a:t>
            </a:r>
          </a:p>
          <a:p>
            <a:r>
              <a:rPr lang="en-US" sz="1800" b="1" dirty="0"/>
              <a:t> if(shape is instance </a:t>
            </a:r>
            <a:r>
              <a:rPr lang="en-US" sz="1800" b="1"/>
              <a:t>of Triangle</a:t>
            </a:r>
            <a:r>
              <a:rPr lang="en-US" sz="1800" b="1" dirty="0"/>
              <a:t>){ // draw triangle}</a:t>
            </a:r>
          </a:p>
        </p:txBody>
      </p:sp>
      <p:sp>
        <p:nvSpPr>
          <p:cNvPr id="8" name="Rectangle 1">
            <a:extLst>
              <a:ext uri="{FF2B5EF4-FFF2-40B4-BE49-F238E27FC236}">
                <a16:creationId xmlns:a16="http://schemas.microsoft.com/office/drawing/2014/main" id="{1EB2087A-EE06-0874-B65E-919FEFA43951}"/>
              </a:ext>
            </a:extLst>
          </p:cNvPr>
          <p:cNvSpPr txBox="1">
            <a:spLocks noChangeArrowheads="1"/>
          </p:cNvSpPr>
          <p:nvPr/>
        </p:nvSpPr>
        <p:spPr bwMode="auto">
          <a:xfrm>
            <a:off x="5968645" y="1616911"/>
            <a:ext cx="6100806" cy="52198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buFont typeface="Wingdings 2" charset="2"/>
              <a:buNone/>
            </a:pPr>
            <a:r>
              <a:rPr lang="en-US" sz="1400" dirty="0">
                <a:solidFill>
                  <a:schemeClr val="bg1"/>
                </a:solidFill>
                <a:latin typeface="Cascadia Mono" panose="020B0609020000020004" pitchFamily="49" charset="0"/>
              </a:rPr>
              <a:t>public abstract class Shape{</a:t>
            </a:r>
          </a:p>
          <a:p>
            <a:pPr marL="0" indent="0">
              <a:buFont typeface="Wingdings 2" charset="2"/>
              <a:buNone/>
            </a:pPr>
            <a:r>
              <a:rPr lang="en-US" sz="1400" dirty="0">
                <a:solidFill>
                  <a:schemeClr val="bg1"/>
                </a:solidFill>
                <a:latin typeface="Cascadia Mono" panose="020B0609020000020004" pitchFamily="49" charset="0"/>
              </a:rPr>
              <a:t>	abstract void draw();</a:t>
            </a:r>
          </a:p>
          <a:p>
            <a:pPr marL="0" indent="0">
              <a:buFont typeface="Wingdings 2" charset="2"/>
              <a:buNone/>
            </a:pP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public class Square extends Shape{</a:t>
            </a:r>
          </a:p>
          <a:p>
            <a:pPr marL="0" indent="0">
              <a:buFont typeface="Wingdings 2" charset="2"/>
              <a:buNone/>
            </a:pPr>
            <a:r>
              <a:rPr lang="en-US" sz="1400" dirty="0">
                <a:solidFill>
                  <a:schemeClr val="bg1"/>
                </a:solidFill>
                <a:latin typeface="Cascadia Mono" panose="020B0609020000020004" pitchFamily="49" charset="0"/>
              </a:rPr>
              <a:t> 	// getter , setter	</a:t>
            </a:r>
          </a:p>
          <a:p>
            <a:pPr marL="0" indent="0">
              <a:buFont typeface="Wingdings 2" charset="2"/>
              <a:buNone/>
            </a:pPr>
            <a:r>
              <a:rPr lang="en-US" sz="1400" dirty="0">
                <a:solidFill>
                  <a:schemeClr val="bg1"/>
                </a:solidFill>
                <a:latin typeface="Cascadia Mono" panose="020B0609020000020004" pitchFamily="49" charset="0"/>
              </a:rPr>
              <a:t>	public void draw(){ console.log("square") } </a:t>
            </a:r>
          </a:p>
          <a:p>
            <a:pPr marL="0" indent="0">
              <a:buFont typeface="Wingdings 2" charset="2"/>
              <a:buNone/>
            </a:pP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public class Rectangle extends Shape{</a:t>
            </a:r>
          </a:p>
          <a:p>
            <a:pPr marL="0" indent="0">
              <a:buFont typeface="Wingdings 2" charset="2"/>
              <a:buNone/>
            </a:pPr>
            <a:r>
              <a:rPr lang="en-US" sz="1400" dirty="0">
                <a:solidFill>
                  <a:schemeClr val="bg1"/>
                </a:solidFill>
                <a:latin typeface="Cascadia Mono" panose="020B0609020000020004" pitchFamily="49" charset="0"/>
              </a:rPr>
              <a:t> 	// getter , setter</a:t>
            </a:r>
          </a:p>
          <a:p>
            <a:pPr marL="0" indent="0">
              <a:buFont typeface="Wingdings 2" charset="2"/>
              <a:buNone/>
            </a:pPr>
            <a:r>
              <a:rPr lang="en-US" sz="1400" dirty="0">
                <a:solidFill>
                  <a:schemeClr val="bg1"/>
                </a:solidFill>
                <a:latin typeface="Cascadia Mono" panose="020B0609020000020004" pitchFamily="49" charset="0"/>
              </a:rPr>
              <a:t>	public void draw(){console.log("Rectangle") } </a:t>
            </a:r>
          </a:p>
          <a:p>
            <a:pPr marL="0" indent="0">
              <a:buFont typeface="Wingdings 2" charset="2"/>
              <a:buNone/>
            </a:pP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public class </a:t>
            </a:r>
            <a:r>
              <a:rPr lang="en-US" sz="1400" dirty="0" err="1">
                <a:solidFill>
                  <a:schemeClr val="bg1"/>
                </a:solidFill>
                <a:latin typeface="Cascadia Mono" panose="020B0609020000020004" pitchFamily="49" charset="0"/>
              </a:rPr>
              <a:t>ShapePrinter</a:t>
            </a: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	public void drawShape(Shape shape){ 					</a:t>
            </a:r>
            <a:r>
              <a:rPr lang="en-US" sz="1400" dirty="0" err="1">
                <a:solidFill>
                  <a:schemeClr val="bg1"/>
                </a:solidFill>
                <a:latin typeface="Cascadia Mono" panose="020B0609020000020004" pitchFamily="49" charset="0"/>
              </a:rPr>
              <a:t>shape.draw</a:t>
            </a:r>
            <a:r>
              <a:rPr lang="en-US" sz="1400" dirty="0">
                <a:solidFill>
                  <a:schemeClr val="bg1"/>
                </a:solidFill>
                <a:latin typeface="Cascadia Mono" panose="020B0609020000020004" pitchFamily="49" charset="0"/>
              </a:rPr>
              <a:t>();</a:t>
            </a:r>
          </a:p>
          <a:p>
            <a:pPr marL="0" indent="0">
              <a:buFont typeface="Wingdings 2" charset="2"/>
              <a:buNone/>
            </a:pPr>
            <a:r>
              <a:rPr lang="en-US" sz="1400" dirty="0">
                <a:solidFill>
                  <a:schemeClr val="bg1"/>
                </a:solidFill>
                <a:latin typeface="Cascadia Mono" panose="020B0609020000020004" pitchFamily="49" charset="0"/>
              </a:rPr>
              <a:t>	}</a:t>
            </a:r>
          </a:p>
          <a:p>
            <a:pPr marL="0" indent="0">
              <a:buFont typeface="Wingdings 2" charset="2"/>
              <a:buNone/>
            </a:pPr>
            <a:r>
              <a:rPr lang="en-US" sz="1400" dirty="0">
                <a:solidFill>
                  <a:schemeClr val="bg1"/>
                </a:solidFill>
                <a:latin typeface="Cascadia Mono" panose="020B0609020000020004" pitchFamily="49" charset="0"/>
              </a:rPr>
              <a:t>}</a:t>
            </a:r>
          </a:p>
        </p:txBody>
      </p:sp>
    </p:spTree>
    <p:extLst>
      <p:ext uri="{BB962C8B-B14F-4D97-AF65-F5344CB8AC3E}">
        <p14:creationId xmlns:p14="http://schemas.microsoft.com/office/powerpoint/2010/main" val="6235701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1FB2B-DA22-631B-56CB-43F6631171AA}"/>
              </a:ext>
            </a:extLst>
          </p:cNvPr>
          <p:cNvSpPr>
            <a:spLocks noGrp="1"/>
          </p:cNvSpPr>
          <p:nvPr>
            <p:ph type="title"/>
          </p:nvPr>
        </p:nvSpPr>
        <p:spPr>
          <a:xfrm>
            <a:off x="913795" y="-1"/>
            <a:ext cx="10353762" cy="593387"/>
          </a:xfrm>
        </p:spPr>
        <p:txBody>
          <a:bodyPr>
            <a:normAutofit fontScale="90000"/>
          </a:bodyPr>
          <a:lstStyle/>
          <a:p>
            <a:r>
              <a:rPr lang="en-US" dirty="0"/>
              <a:t>O: open for extension closed for modification Ex2</a:t>
            </a:r>
          </a:p>
        </p:txBody>
      </p:sp>
      <p:sp>
        <p:nvSpPr>
          <p:cNvPr id="3" name="Content Placeholder 2">
            <a:extLst>
              <a:ext uri="{FF2B5EF4-FFF2-40B4-BE49-F238E27FC236}">
                <a16:creationId xmlns:a16="http://schemas.microsoft.com/office/drawing/2014/main" id="{86E18BAA-887B-2574-CC15-0C92EEE48B61}"/>
              </a:ext>
            </a:extLst>
          </p:cNvPr>
          <p:cNvSpPr>
            <a:spLocks noGrp="1"/>
          </p:cNvSpPr>
          <p:nvPr>
            <p:ph idx="1"/>
          </p:nvPr>
        </p:nvSpPr>
        <p:spPr>
          <a:xfrm>
            <a:off x="77820" y="768484"/>
            <a:ext cx="12042843" cy="6089515"/>
          </a:xfrm>
        </p:spPr>
        <p:txBody>
          <a:bodyPr/>
          <a:lstStyle/>
          <a:p>
            <a:pPr marL="36900" indent="0">
              <a:buNone/>
            </a:pPr>
            <a:r>
              <a:rPr lang="en-US" dirty="0"/>
              <a:t>.</a:t>
            </a:r>
          </a:p>
        </p:txBody>
      </p:sp>
      <p:pic>
        <p:nvPicPr>
          <p:cNvPr id="9" name="Picture 8">
            <a:extLst>
              <a:ext uri="{FF2B5EF4-FFF2-40B4-BE49-F238E27FC236}">
                <a16:creationId xmlns:a16="http://schemas.microsoft.com/office/drawing/2014/main" id="{D98C7948-AF2A-3CC7-8145-45CD07ACD0E5}"/>
              </a:ext>
            </a:extLst>
          </p:cNvPr>
          <p:cNvPicPr>
            <a:picLocks noChangeAspect="1"/>
          </p:cNvPicPr>
          <p:nvPr/>
        </p:nvPicPr>
        <p:blipFill>
          <a:blip r:embed="rId2"/>
          <a:stretch>
            <a:fillRect/>
          </a:stretch>
        </p:blipFill>
        <p:spPr>
          <a:xfrm>
            <a:off x="176307" y="768484"/>
            <a:ext cx="8074694" cy="5997284"/>
          </a:xfrm>
          <a:prstGeom prst="rect">
            <a:avLst/>
          </a:prstGeom>
        </p:spPr>
      </p:pic>
    </p:spTree>
    <p:extLst>
      <p:ext uri="{BB962C8B-B14F-4D97-AF65-F5344CB8AC3E}">
        <p14:creationId xmlns:p14="http://schemas.microsoft.com/office/powerpoint/2010/main" val="19346422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83A8-9E34-FABF-9AF6-106F5D74CE01}"/>
              </a:ext>
            </a:extLst>
          </p:cNvPr>
          <p:cNvSpPr>
            <a:spLocks noGrp="1"/>
          </p:cNvSpPr>
          <p:nvPr>
            <p:ph type="title"/>
          </p:nvPr>
        </p:nvSpPr>
        <p:spPr>
          <a:xfrm>
            <a:off x="7632267" y="154716"/>
            <a:ext cx="4203849" cy="3025303"/>
          </a:xfrm>
        </p:spPr>
        <p:txBody>
          <a:bodyPr>
            <a:normAutofit/>
          </a:bodyPr>
          <a:lstStyle/>
          <a:p>
            <a:r>
              <a:rPr lang="en-US" dirty="0"/>
              <a:t>O: open for extension closed for modification Ex2 Sol</a:t>
            </a:r>
          </a:p>
        </p:txBody>
      </p:sp>
      <p:sp>
        <p:nvSpPr>
          <p:cNvPr id="3" name="Content Placeholder 2">
            <a:extLst>
              <a:ext uri="{FF2B5EF4-FFF2-40B4-BE49-F238E27FC236}">
                <a16:creationId xmlns:a16="http://schemas.microsoft.com/office/drawing/2014/main" id="{F9BAE78E-046C-31CA-371B-200774F823F0}"/>
              </a:ext>
            </a:extLst>
          </p:cNvPr>
          <p:cNvSpPr>
            <a:spLocks noGrp="1"/>
          </p:cNvSpPr>
          <p:nvPr>
            <p:ph idx="1"/>
          </p:nvPr>
        </p:nvSpPr>
        <p:spPr>
          <a:xfrm>
            <a:off x="77821" y="1066800"/>
            <a:ext cx="11974749" cy="5694850"/>
          </a:xfrm>
        </p:spPr>
        <p:txBody>
          <a:bodyPr>
            <a:normAutofit/>
          </a:bodyPr>
          <a:lstStyle/>
          <a:p>
            <a:pPr marL="36900" indent="0">
              <a:buNone/>
            </a:pPr>
            <a:r>
              <a:rPr lang="en-US" dirty="0"/>
              <a:t>.</a:t>
            </a:r>
          </a:p>
          <a:p>
            <a:endParaRPr lang="en-US" dirty="0"/>
          </a:p>
        </p:txBody>
      </p:sp>
      <p:pic>
        <p:nvPicPr>
          <p:cNvPr id="5" name="Picture 4">
            <a:extLst>
              <a:ext uri="{FF2B5EF4-FFF2-40B4-BE49-F238E27FC236}">
                <a16:creationId xmlns:a16="http://schemas.microsoft.com/office/drawing/2014/main" id="{A6E05450-D50C-B600-C2AC-AD9EAA8BC0C2}"/>
              </a:ext>
            </a:extLst>
          </p:cNvPr>
          <p:cNvPicPr>
            <a:picLocks noChangeAspect="1"/>
          </p:cNvPicPr>
          <p:nvPr/>
        </p:nvPicPr>
        <p:blipFill>
          <a:blip r:embed="rId2"/>
          <a:stretch>
            <a:fillRect/>
          </a:stretch>
        </p:blipFill>
        <p:spPr>
          <a:xfrm>
            <a:off x="77821" y="96350"/>
            <a:ext cx="7337992" cy="6559663"/>
          </a:xfrm>
          <a:prstGeom prst="rect">
            <a:avLst/>
          </a:prstGeom>
        </p:spPr>
      </p:pic>
    </p:spTree>
    <p:extLst>
      <p:ext uri="{BB962C8B-B14F-4D97-AF65-F5344CB8AC3E}">
        <p14:creationId xmlns:p14="http://schemas.microsoft.com/office/powerpoint/2010/main" val="6428480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F2F63-4D3E-C71D-3FC3-BC7C624E1B4C}"/>
              </a:ext>
            </a:extLst>
          </p:cNvPr>
          <p:cNvSpPr>
            <a:spLocks noGrp="1"/>
          </p:cNvSpPr>
          <p:nvPr>
            <p:ph type="title"/>
          </p:nvPr>
        </p:nvSpPr>
        <p:spPr>
          <a:xfrm>
            <a:off x="7704306" y="0"/>
            <a:ext cx="4250988" cy="3073940"/>
          </a:xfrm>
        </p:spPr>
        <p:txBody>
          <a:bodyPr>
            <a:normAutofit/>
          </a:bodyPr>
          <a:lstStyle/>
          <a:p>
            <a:r>
              <a:rPr lang="en-US" sz="3200" dirty="0"/>
              <a:t>O: open for extension closed for modification (EX 3)</a:t>
            </a:r>
          </a:p>
        </p:txBody>
      </p:sp>
      <p:pic>
        <p:nvPicPr>
          <p:cNvPr id="5" name="Content Placeholder 4">
            <a:extLst>
              <a:ext uri="{FF2B5EF4-FFF2-40B4-BE49-F238E27FC236}">
                <a16:creationId xmlns:a16="http://schemas.microsoft.com/office/drawing/2014/main" id="{541A3F17-7D08-3B8C-15A6-599AC0ABFE2E}"/>
              </a:ext>
            </a:extLst>
          </p:cNvPr>
          <p:cNvPicPr>
            <a:picLocks noGrp="1" noChangeAspect="1"/>
          </p:cNvPicPr>
          <p:nvPr>
            <p:ph idx="1"/>
          </p:nvPr>
        </p:nvPicPr>
        <p:blipFill>
          <a:blip r:embed="rId2"/>
          <a:stretch>
            <a:fillRect/>
          </a:stretch>
        </p:blipFill>
        <p:spPr>
          <a:xfrm>
            <a:off x="0" y="0"/>
            <a:ext cx="7704306" cy="6858000"/>
          </a:xfrm>
        </p:spPr>
      </p:pic>
    </p:spTree>
    <p:extLst>
      <p:ext uri="{BB962C8B-B14F-4D97-AF65-F5344CB8AC3E}">
        <p14:creationId xmlns:p14="http://schemas.microsoft.com/office/powerpoint/2010/main" val="7440309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0E95A-709E-3B03-AD79-EC801D4FA6C5}"/>
              </a:ext>
            </a:extLst>
          </p:cNvPr>
          <p:cNvSpPr>
            <a:spLocks noGrp="1"/>
          </p:cNvSpPr>
          <p:nvPr>
            <p:ph type="title"/>
          </p:nvPr>
        </p:nvSpPr>
        <p:spPr>
          <a:xfrm>
            <a:off x="6556443" y="495821"/>
            <a:ext cx="4574926" cy="1839505"/>
          </a:xfrm>
        </p:spPr>
        <p:txBody>
          <a:bodyPr>
            <a:normAutofit/>
          </a:bodyPr>
          <a:lstStyle/>
          <a:p>
            <a:r>
              <a:rPr lang="en-US" sz="3200" dirty="0"/>
              <a:t>Solve the previous open for extension closed for modification (EX 3)</a:t>
            </a:r>
          </a:p>
        </p:txBody>
      </p:sp>
      <p:pic>
        <p:nvPicPr>
          <p:cNvPr id="8" name="Content Placeholder 4">
            <a:extLst>
              <a:ext uri="{FF2B5EF4-FFF2-40B4-BE49-F238E27FC236}">
                <a16:creationId xmlns:a16="http://schemas.microsoft.com/office/drawing/2014/main" id="{136060CF-F117-E0C3-41AC-9B3889937416}"/>
              </a:ext>
            </a:extLst>
          </p:cNvPr>
          <p:cNvPicPr>
            <a:picLocks noGrp="1" noChangeAspect="1"/>
          </p:cNvPicPr>
          <p:nvPr>
            <p:ph idx="1"/>
          </p:nvPr>
        </p:nvPicPr>
        <p:blipFill>
          <a:blip r:embed="rId2"/>
          <a:stretch>
            <a:fillRect/>
          </a:stretch>
        </p:blipFill>
        <p:spPr>
          <a:xfrm>
            <a:off x="51797" y="0"/>
            <a:ext cx="5353323" cy="1395254"/>
          </a:xfrm>
        </p:spPr>
      </p:pic>
      <p:pic>
        <p:nvPicPr>
          <p:cNvPr id="10" name="Picture 9">
            <a:extLst>
              <a:ext uri="{FF2B5EF4-FFF2-40B4-BE49-F238E27FC236}">
                <a16:creationId xmlns:a16="http://schemas.microsoft.com/office/drawing/2014/main" id="{35453150-52D2-3FB4-58BC-6BABC2283E07}"/>
              </a:ext>
            </a:extLst>
          </p:cNvPr>
          <p:cNvPicPr>
            <a:picLocks noChangeAspect="1"/>
          </p:cNvPicPr>
          <p:nvPr/>
        </p:nvPicPr>
        <p:blipFill>
          <a:blip r:embed="rId3"/>
          <a:stretch>
            <a:fillRect/>
          </a:stretch>
        </p:blipFill>
        <p:spPr>
          <a:xfrm>
            <a:off x="51797" y="1415574"/>
            <a:ext cx="5353322" cy="1839504"/>
          </a:xfrm>
          <a:prstGeom prst="rect">
            <a:avLst/>
          </a:prstGeom>
        </p:spPr>
      </p:pic>
      <p:pic>
        <p:nvPicPr>
          <p:cNvPr id="12" name="Picture 11">
            <a:extLst>
              <a:ext uri="{FF2B5EF4-FFF2-40B4-BE49-F238E27FC236}">
                <a16:creationId xmlns:a16="http://schemas.microsoft.com/office/drawing/2014/main" id="{2D2ECB3F-53DE-6897-0F47-30054E64770F}"/>
              </a:ext>
            </a:extLst>
          </p:cNvPr>
          <p:cNvPicPr>
            <a:picLocks noChangeAspect="1"/>
          </p:cNvPicPr>
          <p:nvPr/>
        </p:nvPicPr>
        <p:blipFill>
          <a:blip r:embed="rId4"/>
          <a:stretch>
            <a:fillRect/>
          </a:stretch>
        </p:blipFill>
        <p:spPr>
          <a:xfrm>
            <a:off x="51798" y="3275398"/>
            <a:ext cx="5353322" cy="1676400"/>
          </a:xfrm>
          <a:prstGeom prst="rect">
            <a:avLst/>
          </a:prstGeom>
        </p:spPr>
      </p:pic>
      <p:pic>
        <p:nvPicPr>
          <p:cNvPr id="14" name="Picture 13">
            <a:extLst>
              <a:ext uri="{FF2B5EF4-FFF2-40B4-BE49-F238E27FC236}">
                <a16:creationId xmlns:a16="http://schemas.microsoft.com/office/drawing/2014/main" id="{C9FCF31B-8210-4414-B0BE-A7941DD3B0C6}"/>
              </a:ext>
            </a:extLst>
          </p:cNvPr>
          <p:cNvPicPr>
            <a:picLocks noChangeAspect="1"/>
          </p:cNvPicPr>
          <p:nvPr/>
        </p:nvPicPr>
        <p:blipFill>
          <a:blip r:embed="rId5"/>
          <a:stretch>
            <a:fillRect/>
          </a:stretch>
        </p:blipFill>
        <p:spPr>
          <a:xfrm>
            <a:off x="51797" y="4977368"/>
            <a:ext cx="5353322" cy="1676400"/>
          </a:xfrm>
          <a:prstGeom prst="rect">
            <a:avLst/>
          </a:prstGeom>
        </p:spPr>
      </p:pic>
      <p:pic>
        <p:nvPicPr>
          <p:cNvPr id="16" name="Picture 15">
            <a:extLst>
              <a:ext uri="{FF2B5EF4-FFF2-40B4-BE49-F238E27FC236}">
                <a16:creationId xmlns:a16="http://schemas.microsoft.com/office/drawing/2014/main" id="{2C2871B8-5FF4-CD53-5A60-8CBD596F9DE6}"/>
              </a:ext>
            </a:extLst>
          </p:cNvPr>
          <p:cNvPicPr>
            <a:picLocks noChangeAspect="1"/>
          </p:cNvPicPr>
          <p:nvPr/>
        </p:nvPicPr>
        <p:blipFill>
          <a:blip r:embed="rId6"/>
          <a:stretch>
            <a:fillRect/>
          </a:stretch>
        </p:blipFill>
        <p:spPr>
          <a:xfrm>
            <a:off x="5496128" y="3769360"/>
            <a:ext cx="6644073" cy="2397760"/>
          </a:xfrm>
          <a:prstGeom prst="rect">
            <a:avLst/>
          </a:prstGeom>
        </p:spPr>
      </p:pic>
    </p:spTree>
    <p:extLst>
      <p:ext uri="{BB962C8B-B14F-4D97-AF65-F5344CB8AC3E}">
        <p14:creationId xmlns:p14="http://schemas.microsoft.com/office/powerpoint/2010/main" val="442418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D8EE-AD2B-432C-B402-530EA35867EB}"/>
              </a:ext>
            </a:extLst>
          </p:cNvPr>
          <p:cNvSpPr>
            <a:spLocks noGrp="1"/>
          </p:cNvSpPr>
          <p:nvPr>
            <p:ph type="title"/>
          </p:nvPr>
        </p:nvSpPr>
        <p:spPr>
          <a:xfrm>
            <a:off x="919119" y="0"/>
            <a:ext cx="10353762" cy="540774"/>
          </a:xfrm>
        </p:spPr>
        <p:txBody>
          <a:bodyPr>
            <a:normAutofit fontScale="90000"/>
          </a:bodyPr>
          <a:lstStyle/>
          <a:p>
            <a:r>
              <a:rPr lang="en-US" sz="3200" dirty="0"/>
              <a:t>Liskov Substitution principle</a:t>
            </a:r>
          </a:p>
        </p:txBody>
      </p:sp>
      <p:sp>
        <p:nvSpPr>
          <p:cNvPr id="3" name="Content Placeholder 2">
            <a:extLst>
              <a:ext uri="{FF2B5EF4-FFF2-40B4-BE49-F238E27FC236}">
                <a16:creationId xmlns:a16="http://schemas.microsoft.com/office/drawing/2014/main" id="{CD982F4C-5453-1CF3-D0A7-3C59F804E829}"/>
              </a:ext>
            </a:extLst>
          </p:cNvPr>
          <p:cNvSpPr>
            <a:spLocks noGrp="1"/>
          </p:cNvSpPr>
          <p:nvPr>
            <p:ph idx="1"/>
          </p:nvPr>
        </p:nvSpPr>
        <p:spPr>
          <a:xfrm>
            <a:off x="132080" y="560438"/>
            <a:ext cx="11135477" cy="5972441"/>
          </a:xfrm>
        </p:spPr>
        <p:txBody>
          <a:bodyPr/>
          <a:lstStyle/>
          <a:p>
            <a:r>
              <a:rPr lang="en-US" b="1" dirty="0"/>
              <a:t>A derived class should be able to replace its base class without changing the behavior of the program</a:t>
            </a:r>
          </a:p>
          <a:p>
            <a:endParaRPr lang="en-US" b="1" dirty="0"/>
          </a:p>
        </p:txBody>
      </p:sp>
    </p:spTree>
    <p:extLst>
      <p:ext uri="{BB962C8B-B14F-4D97-AF65-F5344CB8AC3E}">
        <p14:creationId xmlns:p14="http://schemas.microsoft.com/office/powerpoint/2010/main" val="27377433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E085B-DFDE-6919-48E5-C1427E172B4E}"/>
              </a:ext>
            </a:extLst>
          </p:cNvPr>
          <p:cNvSpPr>
            <a:spLocks noGrp="1"/>
          </p:cNvSpPr>
          <p:nvPr>
            <p:ph type="title"/>
          </p:nvPr>
        </p:nvSpPr>
        <p:spPr>
          <a:xfrm>
            <a:off x="7052552" y="0"/>
            <a:ext cx="4834648" cy="2918298"/>
          </a:xfrm>
        </p:spPr>
        <p:txBody>
          <a:bodyPr>
            <a:normAutofit/>
          </a:bodyPr>
          <a:lstStyle/>
          <a:p>
            <a:r>
              <a:rPr lang="en-US" sz="4000" dirty="0"/>
              <a:t>Liskov Substitution principle Ex1</a:t>
            </a:r>
            <a:endParaRPr lang="en-US" dirty="0"/>
          </a:p>
        </p:txBody>
      </p:sp>
      <p:pic>
        <p:nvPicPr>
          <p:cNvPr id="8" name="Picture 7">
            <a:extLst>
              <a:ext uri="{FF2B5EF4-FFF2-40B4-BE49-F238E27FC236}">
                <a16:creationId xmlns:a16="http://schemas.microsoft.com/office/drawing/2014/main" id="{33DBA1CA-CAA0-517A-7624-B15623D70081}"/>
              </a:ext>
            </a:extLst>
          </p:cNvPr>
          <p:cNvPicPr>
            <a:picLocks noChangeAspect="1"/>
          </p:cNvPicPr>
          <p:nvPr/>
        </p:nvPicPr>
        <p:blipFill>
          <a:blip r:embed="rId2"/>
          <a:stretch>
            <a:fillRect/>
          </a:stretch>
        </p:blipFill>
        <p:spPr>
          <a:xfrm>
            <a:off x="0" y="93310"/>
            <a:ext cx="6153150" cy="5972175"/>
          </a:xfrm>
          <a:prstGeom prst="rect">
            <a:avLst/>
          </a:prstGeom>
        </p:spPr>
      </p:pic>
      <p:pic>
        <p:nvPicPr>
          <p:cNvPr id="10" name="Picture 9">
            <a:extLst>
              <a:ext uri="{FF2B5EF4-FFF2-40B4-BE49-F238E27FC236}">
                <a16:creationId xmlns:a16="http://schemas.microsoft.com/office/drawing/2014/main" id="{EEB26CDF-449E-B968-1E34-56ADD4E4D600}"/>
              </a:ext>
            </a:extLst>
          </p:cNvPr>
          <p:cNvPicPr>
            <a:picLocks noChangeAspect="1"/>
          </p:cNvPicPr>
          <p:nvPr/>
        </p:nvPicPr>
        <p:blipFill>
          <a:blip r:embed="rId3"/>
          <a:stretch>
            <a:fillRect/>
          </a:stretch>
        </p:blipFill>
        <p:spPr>
          <a:xfrm>
            <a:off x="4401618" y="4882729"/>
            <a:ext cx="7400925" cy="1552575"/>
          </a:xfrm>
          <a:prstGeom prst="rect">
            <a:avLst/>
          </a:prstGeom>
        </p:spPr>
      </p:pic>
    </p:spTree>
    <p:extLst>
      <p:ext uri="{BB962C8B-B14F-4D97-AF65-F5344CB8AC3E}">
        <p14:creationId xmlns:p14="http://schemas.microsoft.com/office/powerpoint/2010/main" val="29313895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0D681-E561-5F7F-F512-12DEBB3AE461}"/>
              </a:ext>
            </a:extLst>
          </p:cNvPr>
          <p:cNvSpPr>
            <a:spLocks noGrp="1"/>
          </p:cNvSpPr>
          <p:nvPr>
            <p:ph type="title"/>
          </p:nvPr>
        </p:nvSpPr>
        <p:spPr>
          <a:xfrm>
            <a:off x="5309118" y="91362"/>
            <a:ext cx="6882882" cy="767054"/>
          </a:xfrm>
        </p:spPr>
        <p:txBody>
          <a:bodyPr>
            <a:normAutofit/>
          </a:bodyPr>
          <a:lstStyle/>
          <a:p>
            <a:r>
              <a:rPr lang="en-US" sz="2800" dirty="0"/>
              <a:t>Liskov Substitution principal Ex1 Sol</a:t>
            </a:r>
          </a:p>
        </p:txBody>
      </p:sp>
      <p:pic>
        <p:nvPicPr>
          <p:cNvPr id="7" name="Content Placeholder 6">
            <a:extLst>
              <a:ext uri="{FF2B5EF4-FFF2-40B4-BE49-F238E27FC236}">
                <a16:creationId xmlns:a16="http://schemas.microsoft.com/office/drawing/2014/main" id="{DBE90098-AD2A-2975-3FFB-227A0850ACBA}"/>
              </a:ext>
            </a:extLst>
          </p:cNvPr>
          <p:cNvPicPr>
            <a:picLocks noGrp="1" noChangeAspect="1"/>
          </p:cNvPicPr>
          <p:nvPr>
            <p:ph idx="1"/>
          </p:nvPr>
        </p:nvPicPr>
        <p:blipFill>
          <a:blip r:embed="rId2"/>
          <a:stretch>
            <a:fillRect/>
          </a:stretch>
        </p:blipFill>
        <p:spPr>
          <a:xfrm>
            <a:off x="43930" y="26045"/>
            <a:ext cx="2667000" cy="1889838"/>
          </a:xfrm>
        </p:spPr>
      </p:pic>
      <p:pic>
        <p:nvPicPr>
          <p:cNvPr id="9" name="Picture 8">
            <a:extLst>
              <a:ext uri="{FF2B5EF4-FFF2-40B4-BE49-F238E27FC236}">
                <a16:creationId xmlns:a16="http://schemas.microsoft.com/office/drawing/2014/main" id="{54347219-A98D-6FBC-4711-437B30755F13}"/>
              </a:ext>
            </a:extLst>
          </p:cNvPr>
          <p:cNvPicPr>
            <a:picLocks noChangeAspect="1"/>
          </p:cNvPicPr>
          <p:nvPr/>
        </p:nvPicPr>
        <p:blipFill>
          <a:blip r:embed="rId3"/>
          <a:stretch>
            <a:fillRect/>
          </a:stretch>
        </p:blipFill>
        <p:spPr>
          <a:xfrm>
            <a:off x="46655" y="1945824"/>
            <a:ext cx="4229100" cy="4876800"/>
          </a:xfrm>
          <a:prstGeom prst="rect">
            <a:avLst/>
          </a:prstGeom>
        </p:spPr>
      </p:pic>
      <p:pic>
        <p:nvPicPr>
          <p:cNvPr id="11" name="Picture 10">
            <a:extLst>
              <a:ext uri="{FF2B5EF4-FFF2-40B4-BE49-F238E27FC236}">
                <a16:creationId xmlns:a16="http://schemas.microsoft.com/office/drawing/2014/main" id="{0C1C40D6-EAAA-1F3C-18D6-78292FF71E2E}"/>
              </a:ext>
            </a:extLst>
          </p:cNvPr>
          <p:cNvPicPr>
            <a:picLocks noChangeAspect="1"/>
          </p:cNvPicPr>
          <p:nvPr/>
        </p:nvPicPr>
        <p:blipFill>
          <a:blip r:embed="rId4"/>
          <a:stretch>
            <a:fillRect/>
          </a:stretch>
        </p:blipFill>
        <p:spPr>
          <a:xfrm>
            <a:off x="4329004" y="1073605"/>
            <a:ext cx="5206870" cy="5749252"/>
          </a:xfrm>
          <a:prstGeom prst="rect">
            <a:avLst/>
          </a:prstGeom>
        </p:spPr>
      </p:pic>
    </p:spTree>
    <p:extLst>
      <p:ext uri="{BB962C8B-B14F-4D97-AF65-F5344CB8AC3E}">
        <p14:creationId xmlns:p14="http://schemas.microsoft.com/office/powerpoint/2010/main" val="3410501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A791C-19DD-2DF4-08BC-14FEA90493D3}"/>
              </a:ext>
            </a:extLst>
          </p:cNvPr>
          <p:cNvSpPr>
            <a:spLocks noGrp="1"/>
          </p:cNvSpPr>
          <p:nvPr>
            <p:ph type="title"/>
          </p:nvPr>
        </p:nvSpPr>
        <p:spPr>
          <a:xfrm>
            <a:off x="913795" y="0"/>
            <a:ext cx="10353762" cy="560439"/>
          </a:xfrm>
        </p:spPr>
        <p:txBody>
          <a:bodyPr>
            <a:normAutofit fontScale="90000"/>
          </a:bodyPr>
          <a:lstStyle/>
          <a:p>
            <a:r>
              <a:rPr lang="en-US" b="1" dirty="0"/>
              <a:t>Files of publishing</a:t>
            </a:r>
          </a:p>
        </p:txBody>
      </p:sp>
      <p:sp>
        <p:nvSpPr>
          <p:cNvPr id="3" name="Content Placeholder 2">
            <a:extLst>
              <a:ext uri="{FF2B5EF4-FFF2-40B4-BE49-F238E27FC236}">
                <a16:creationId xmlns:a16="http://schemas.microsoft.com/office/drawing/2014/main" id="{814B1157-DD07-B248-4A4E-52893887A4F9}"/>
              </a:ext>
            </a:extLst>
          </p:cNvPr>
          <p:cNvSpPr>
            <a:spLocks noGrp="1"/>
          </p:cNvSpPr>
          <p:nvPr>
            <p:ph idx="1"/>
          </p:nvPr>
        </p:nvSpPr>
        <p:spPr>
          <a:xfrm>
            <a:off x="393290" y="560439"/>
            <a:ext cx="11326761" cy="6115664"/>
          </a:xfrm>
        </p:spPr>
        <p:txBody>
          <a:bodyPr/>
          <a:lstStyle/>
          <a:p>
            <a:r>
              <a:rPr lang="en-US" b="1" dirty="0">
                <a:solidFill>
                  <a:srgbClr val="FF0000"/>
                </a:solidFill>
                <a:effectLst/>
              </a:rPr>
              <a:t>[AppName].exe</a:t>
            </a:r>
            <a:r>
              <a:rPr lang="en-US" dirty="0">
                <a:effectLst/>
              </a:rPr>
              <a:t> The main executable. This is what you (or your users) double-click to run the app.</a:t>
            </a:r>
          </a:p>
          <a:p>
            <a:r>
              <a:rPr lang="en-US" b="1" dirty="0">
                <a:solidFill>
                  <a:srgbClr val="FF0000"/>
                </a:solidFill>
                <a:effectLst/>
              </a:rPr>
              <a:t>[</a:t>
            </a:r>
            <a:r>
              <a:rPr lang="en-US" b="1" dirty="0" err="1">
                <a:solidFill>
                  <a:srgbClr val="FF0000"/>
                </a:solidFill>
                <a:effectLst/>
              </a:rPr>
              <a:t>AppName</a:t>
            </a:r>
            <a:r>
              <a:rPr lang="en-US" b="1" dirty="0">
                <a:solidFill>
                  <a:srgbClr val="FF0000"/>
                </a:solidFill>
                <a:effectLst/>
              </a:rPr>
              <a:t>].</a:t>
            </a:r>
            <a:r>
              <a:rPr lang="en-US" b="1" dirty="0" err="1">
                <a:solidFill>
                  <a:srgbClr val="FF0000"/>
                </a:solidFill>
                <a:effectLst/>
              </a:rPr>
              <a:t>dll</a:t>
            </a:r>
            <a:r>
              <a:rPr lang="en-US" dirty="0">
                <a:effectLst/>
              </a:rPr>
              <a:t>: The core logic of your application. In "Framework-dependent" mode, the .exe is just a launcher that calls this .</a:t>
            </a:r>
            <a:r>
              <a:rPr lang="en-US" dirty="0" err="1">
                <a:effectLst/>
              </a:rPr>
              <a:t>dll</a:t>
            </a:r>
            <a:r>
              <a:rPr lang="en-US" dirty="0">
                <a:effectLst/>
              </a:rPr>
              <a:t> , You can also run it manually using dotnet [</a:t>
            </a:r>
            <a:r>
              <a:rPr lang="en-US" dirty="0" err="1">
                <a:effectLst/>
              </a:rPr>
              <a:t>AppName</a:t>
            </a:r>
            <a:r>
              <a:rPr lang="en-US" dirty="0">
                <a:effectLst/>
              </a:rPr>
              <a:t>].</a:t>
            </a:r>
            <a:r>
              <a:rPr lang="en-US" dirty="0" err="1">
                <a:effectLst/>
              </a:rPr>
              <a:t>dll</a:t>
            </a:r>
            <a:r>
              <a:rPr lang="en-US" dirty="0">
                <a:effectLst/>
              </a:rPr>
              <a:t>.</a:t>
            </a:r>
          </a:p>
          <a:p>
            <a:r>
              <a:rPr lang="en-US" b="1" dirty="0">
                <a:solidFill>
                  <a:srgbClr val="FF0000"/>
                </a:solidFill>
                <a:effectLst/>
              </a:rPr>
              <a:t>[</a:t>
            </a:r>
            <a:r>
              <a:rPr lang="en-US" b="1" dirty="0" err="1">
                <a:solidFill>
                  <a:srgbClr val="FF0000"/>
                </a:solidFill>
                <a:effectLst/>
              </a:rPr>
              <a:t>AppName</a:t>
            </a:r>
            <a:r>
              <a:rPr lang="en-US" b="1" dirty="0">
                <a:solidFill>
                  <a:srgbClr val="FF0000"/>
                </a:solidFill>
                <a:effectLst/>
              </a:rPr>
              <a:t>].</a:t>
            </a:r>
            <a:r>
              <a:rPr lang="en-US" b="1" dirty="0" err="1">
                <a:solidFill>
                  <a:srgbClr val="FF0000"/>
                </a:solidFill>
                <a:effectLst/>
              </a:rPr>
              <a:t>runtimeconfig.json</a:t>
            </a:r>
            <a:r>
              <a:rPr lang="en-US" dirty="0">
                <a:effectLst/>
              </a:rPr>
              <a:t>: </a:t>
            </a:r>
            <a:r>
              <a:rPr lang="en-US" b="1" dirty="0">
                <a:effectLst/>
              </a:rPr>
              <a:t>Critical file.</a:t>
            </a:r>
            <a:r>
              <a:rPr lang="en-US" dirty="0">
                <a:effectLst/>
              </a:rPr>
              <a:t> It tells the computer which version of the .NET runtime (like .NET 8 or 9) is required to run your code. Without this, the app may fail to start.</a:t>
            </a:r>
          </a:p>
          <a:p>
            <a:r>
              <a:rPr lang="en-US" b="1" dirty="0" err="1">
                <a:solidFill>
                  <a:srgbClr val="FF0000"/>
                </a:solidFill>
                <a:effectLst/>
              </a:rPr>
              <a:t>appsettings.json</a:t>
            </a:r>
            <a:r>
              <a:rPr lang="en-US" b="1" dirty="0">
                <a:solidFill>
                  <a:srgbClr val="FF0000"/>
                </a:solidFill>
                <a:effectLst/>
              </a:rPr>
              <a:t> (if used)</a:t>
            </a:r>
            <a:r>
              <a:rPr lang="en-US" dirty="0">
                <a:effectLst/>
              </a:rPr>
              <a:t>: This is where your configuration (like database strings or API keys) lives. If you change this file </a:t>
            </a:r>
            <a:r>
              <a:rPr lang="en-US" i="1" dirty="0">
                <a:effectLst/>
              </a:rPr>
              <a:t>after</a:t>
            </a:r>
            <a:r>
              <a:rPr lang="en-US" dirty="0">
                <a:effectLst/>
              </a:rPr>
              <a:t> publishing, the app will use the new settings without needing a re-compile.</a:t>
            </a:r>
          </a:p>
          <a:p>
            <a:r>
              <a:rPr lang="en-US" b="1" dirty="0">
                <a:solidFill>
                  <a:srgbClr val="FF0000"/>
                </a:solidFill>
                <a:effectLst/>
              </a:rPr>
              <a:t>[</a:t>
            </a:r>
            <a:r>
              <a:rPr lang="en-US" b="1" dirty="0" err="1">
                <a:solidFill>
                  <a:srgbClr val="FF0000"/>
                </a:solidFill>
                <a:effectLst/>
              </a:rPr>
              <a:t>AppName</a:t>
            </a:r>
            <a:r>
              <a:rPr lang="en-US" b="1" dirty="0">
                <a:solidFill>
                  <a:srgbClr val="FF0000"/>
                </a:solidFill>
                <a:effectLst/>
              </a:rPr>
              <a:t>].</a:t>
            </a:r>
            <a:r>
              <a:rPr lang="en-US" b="1" dirty="0" err="1">
                <a:solidFill>
                  <a:srgbClr val="FF0000"/>
                </a:solidFill>
                <a:effectLst/>
              </a:rPr>
              <a:t>deps.json</a:t>
            </a:r>
            <a:r>
              <a:rPr lang="en-US" dirty="0">
                <a:effectLst/>
              </a:rPr>
              <a:t>: A map of all your technical dependencies. It tells the app where to find any NuGet packages or other libraries it needs to function.</a:t>
            </a:r>
          </a:p>
          <a:p>
            <a:r>
              <a:rPr lang="en-US" b="1" dirty="0">
                <a:solidFill>
                  <a:srgbClr val="FF0000"/>
                </a:solidFill>
                <a:effectLst/>
              </a:rPr>
              <a:t>[</a:t>
            </a:r>
            <a:r>
              <a:rPr lang="en-US" b="1" dirty="0" err="1">
                <a:solidFill>
                  <a:srgbClr val="FF0000"/>
                </a:solidFill>
                <a:effectLst/>
              </a:rPr>
              <a:t>AppName</a:t>
            </a:r>
            <a:r>
              <a:rPr lang="en-US" b="1" dirty="0">
                <a:solidFill>
                  <a:srgbClr val="FF0000"/>
                </a:solidFill>
                <a:effectLst/>
              </a:rPr>
              <a:t>].</a:t>
            </a:r>
            <a:r>
              <a:rPr lang="en-US" b="1" dirty="0" err="1">
                <a:solidFill>
                  <a:srgbClr val="FF0000"/>
                </a:solidFill>
                <a:effectLst/>
              </a:rPr>
              <a:t>pdb</a:t>
            </a:r>
            <a:r>
              <a:rPr lang="en-US" dirty="0">
                <a:effectLst/>
              </a:rPr>
              <a:t>: Debugging symbols. These are </a:t>
            </a:r>
            <a:r>
              <a:rPr lang="en-US" b="1" dirty="0">
                <a:effectLst/>
              </a:rPr>
              <a:t>not required</a:t>
            </a:r>
            <a:r>
              <a:rPr lang="en-US" dirty="0">
                <a:effectLst/>
              </a:rPr>
              <a:t> for the app to run. You can delete them for a cleaner distribution, but keep them if you need to investigate "crashes" later using a debugger.</a:t>
            </a:r>
          </a:p>
          <a:p>
            <a:r>
              <a:rPr lang="en-US" b="1" dirty="0">
                <a:effectLst/>
              </a:rPr>
              <a:t>If you published "Framework-Dependent":</a:t>
            </a:r>
            <a:r>
              <a:rPr lang="en-US" dirty="0">
                <a:effectLst/>
              </a:rPr>
              <a:t> You must give them </a:t>
            </a:r>
            <a:r>
              <a:rPr lang="en-US" b="1" dirty="0">
                <a:effectLst/>
              </a:rPr>
              <a:t>everything</a:t>
            </a:r>
            <a:r>
              <a:rPr lang="en-US" dirty="0">
                <a:effectLst/>
              </a:rPr>
              <a:t> in the publish folder (except the .</a:t>
            </a:r>
            <a:r>
              <a:rPr lang="en-US" dirty="0" err="1">
                <a:effectLst/>
              </a:rPr>
              <a:t>pdb</a:t>
            </a:r>
            <a:r>
              <a:rPr lang="en-US" dirty="0">
                <a:effectLst/>
              </a:rPr>
              <a:t> files)</a:t>
            </a:r>
          </a:p>
          <a:p>
            <a:r>
              <a:rPr lang="en-US" b="1" dirty="0">
                <a:effectLst/>
              </a:rPr>
              <a:t>If you published "Single-File":</a:t>
            </a:r>
            <a:r>
              <a:rPr lang="en-US" dirty="0">
                <a:effectLst/>
              </a:rPr>
              <a:t> You only need to give them the one </a:t>
            </a:r>
            <a:r>
              <a:rPr lang="en-US" b="1" dirty="0">
                <a:effectLst/>
              </a:rPr>
              <a:t>.exe</a:t>
            </a:r>
            <a:r>
              <a:rPr lang="en-US" dirty="0">
                <a:effectLst/>
              </a:rPr>
              <a:t> file.</a:t>
            </a:r>
          </a:p>
          <a:p>
            <a:endParaRPr lang="en-US" dirty="0">
              <a:effectLst/>
            </a:endParaRPr>
          </a:p>
          <a:p>
            <a:endParaRPr lang="en-US" dirty="0"/>
          </a:p>
        </p:txBody>
      </p:sp>
    </p:spTree>
    <p:extLst>
      <p:ext uri="{BB962C8B-B14F-4D97-AF65-F5344CB8AC3E}">
        <p14:creationId xmlns:p14="http://schemas.microsoft.com/office/powerpoint/2010/main" val="21861873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C783B-8804-09D8-0EFC-DA5F59C41561}"/>
              </a:ext>
            </a:extLst>
          </p:cNvPr>
          <p:cNvSpPr>
            <a:spLocks noGrp="1"/>
          </p:cNvSpPr>
          <p:nvPr>
            <p:ph type="title"/>
          </p:nvPr>
        </p:nvSpPr>
        <p:spPr>
          <a:xfrm>
            <a:off x="8112868" y="113491"/>
            <a:ext cx="3998067" cy="1968230"/>
          </a:xfrm>
        </p:spPr>
        <p:txBody>
          <a:bodyPr>
            <a:normAutofit/>
          </a:bodyPr>
          <a:lstStyle/>
          <a:p>
            <a:r>
              <a:rPr lang="en-US" sz="3600" dirty="0"/>
              <a:t>Liskov Substitution principal Ex2</a:t>
            </a:r>
          </a:p>
        </p:txBody>
      </p:sp>
      <p:pic>
        <p:nvPicPr>
          <p:cNvPr id="5" name="Picture 4">
            <a:extLst>
              <a:ext uri="{FF2B5EF4-FFF2-40B4-BE49-F238E27FC236}">
                <a16:creationId xmlns:a16="http://schemas.microsoft.com/office/drawing/2014/main" id="{133BC888-FD29-6522-7122-B6B6840B80A6}"/>
              </a:ext>
            </a:extLst>
          </p:cNvPr>
          <p:cNvPicPr>
            <a:picLocks noChangeAspect="1"/>
          </p:cNvPicPr>
          <p:nvPr/>
        </p:nvPicPr>
        <p:blipFill>
          <a:blip r:embed="rId2"/>
          <a:stretch>
            <a:fillRect/>
          </a:stretch>
        </p:blipFill>
        <p:spPr>
          <a:xfrm>
            <a:off x="81065" y="8206"/>
            <a:ext cx="6660203" cy="3718745"/>
          </a:xfrm>
          <a:prstGeom prst="rect">
            <a:avLst/>
          </a:prstGeom>
        </p:spPr>
      </p:pic>
      <p:pic>
        <p:nvPicPr>
          <p:cNvPr id="7" name="Picture 6">
            <a:extLst>
              <a:ext uri="{FF2B5EF4-FFF2-40B4-BE49-F238E27FC236}">
                <a16:creationId xmlns:a16="http://schemas.microsoft.com/office/drawing/2014/main" id="{7ECC7147-2836-992F-E59F-9785F9C0C031}"/>
              </a:ext>
            </a:extLst>
          </p:cNvPr>
          <p:cNvPicPr>
            <a:picLocks noChangeAspect="1"/>
          </p:cNvPicPr>
          <p:nvPr/>
        </p:nvPicPr>
        <p:blipFill>
          <a:blip r:embed="rId3"/>
          <a:stretch>
            <a:fillRect/>
          </a:stretch>
        </p:blipFill>
        <p:spPr>
          <a:xfrm>
            <a:off x="1501605" y="3155536"/>
            <a:ext cx="7675331" cy="3694258"/>
          </a:xfrm>
          <a:prstGeom prst="rect">
            <a:avLst/>
          </a:prstGeom>
        </p:spPr>
      </p:pic>
    </p:spTree>
    <p:extLst>
      <p:ext uri="{BB962C8B-B14F-4D97-AF65-F5344CB8AC3E}">
        <p14:creationId xmlns:p14="http://schemas.microsoft.com/office/powerpoint/2010/main" val="9556639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D3529-A349-539B-8A55-4338A434A176}"/>
              </a:ext>
            </a:extLst>
          </p:cNvPr>
          <p:cNvSpPr>
            <a:spLocks noGrp="1"/>
          </p:cNvSpPr>
          <p:nvPr>
            <p:ph type="title"/>
          </p:nvPr>
        </p:nvSpPr>
        <p:spPr>
          <a:xfrm>
            <a:off x="7451387" y="609599"/>
            <a:ext cx="3816170" cy="2902085"/>
          </a:xfrm>
        </p:spPr>
        <p:txBody>
          <a:bodyPr/>
          <a:lstStyle/>
          <a:p>
            <a:r>
              <a:rPr lang="en-US" sz="4000" dirty="0"/>
              <a:t>Liskov Substitution principal Ex2 sol</a:t>
            </a:r>
            <a:endParaRPr lang="en-US" dirty="0"/>
          </a:p>
        </p:txBody>
      </p:sp>
      <p:pic>
        <p:nvPicPr>
          <p:cNvPr id="5" name="Content Placeholder 4">
            <a:extLst>
              <a:ext uri="{FF2B5EF4-FFF2-40B4-BE49-F238E27FC236}">
                <a16:creationId xmlns:a16="http://schemas.microsoft.com/office/drawing/2014/main" id="{AD74E413-D070-7F5F-A917-27A64A901147}"/>
              </a:ext>
            </a:extLst>
          </p:cNvPr>
          <p:cNvPicPr>
            <a:picLocks noGrp="1" noChangeAspect="1"/>
          </p:cNvPicPr>
          <p:nvPr>
            <p:ph idx="1"/>
          </p:nvPr>
        </p:nvPicPr>
        <p:blipFill>
          <a:blip r:embed="rId2"/>
          <a:stretch>
            <a:fillRect/>
          </a:stretch>
        </p:blipFill>
        <p:spPr>
          <a:xfrm>
            <a:off x="89451" y="0"/>
            <a:ext cx="4784107" cy="4494179"/>
          </a:xfrm>
        </p:spPr>
      </p:pic>
      <p:pic>
        <p:nvPicPr>
          <p:cNvPr id="7" name="Picture 6">
            <a:extLst>
              <a:ext uri="{FF2B5EF4-FFF2-40B4-BE49-F238E27FC236}">
                <a16:creationId xmlns:a16="http://schemas.microsoft.com/office/drawing/2014/main" id="{72D6B856-169F-613B-4DF9-4D777D3CE8E5}"/>
              </a:ext>
            </a:extLst>
          </p:cNvPr>
          <p:cNvPicPr>
            <a:picLocks noChangeAspect="1"/>
          </p:cNvPicPr>
          <p:nvPr/>
        </p:nvPicPr>
        <p:blipFill>
          <a:blip r:embed="rId3"/>
          <a:stretch>
            <a:fillRect/>
          </a:stretch>
        </p:blipFill>
        <p:spPr>
          <a:xfrm>
            <a:off x="1221530" y="4176409"/>
            <a:ext cx="5857875" cy="2590800"/>
          </a:xfrm>
          <a:prstGeom prst="rect">
            <a:avLst/>
          </a:prstGeom>
        </p:spPr>
      </p:pic>
    </p:spTree>
    <p:extLst>
      <p:ext uri="{BB962C8B-B14F-4D97-AF65-F5344CB8AC3E}">
        <p14:creationId xmlns:p14="http://schemas.microsoft.com/office/powerpoint/2010/main" val="5060453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D8EE-AD2B-432C-B402-530EA35867EB}"/>
              </a:ext>
            </a:extLst>
          </p:cNvPr>
          <p:cNvSpPr>
            <a:spLocks noGrp="1"/>
          </p:cNvSpPr>
          <p:nvPr>
            <p:ph type="title"/>
          </p:nvPr>
        </p:nvSpPr>
        <p:spPr>
          <a:xfrm>
            <a:off x="919119" y="73451"/>
            <a:ext cx="10353762" cy="468859"/>
          </a:xfrm>
        </p:spPr>
        <p:txBody>
          <a:bodyPr>
            <a:normAutofit fontScale="90000"/>
          </a:bodyPr>
          <a:lstStyle/>
          <a:p>
            <a:r>
              <a:rPr lang="en-US" dirty="0"/>
              <a:t>I: Interface segregation</a:t>
            </a:r>
          </a:p>
        </p:txBody>
      </p:sp>
      <p:sp>
        <p:nvSpPr>
          <p:cNvPr id="4" name="Content Placeholder 3">
            <a:extLst>
              <a:ext uri="{FF2B5EF4-FFF2-40B4-BE49-F238E27FC236}">
                <a16:creationId xmlns:a16="http://schemas.microsoft.com/office/drawing/2014/main" id="{DB210993-41DE-71FE-0714-AEEAE2F46CAD}"/>
              </a:ext>
            </a:extLst>
          </p:cNvPr>
          <p:cNvSpPr>
            <a:spLocks noGrp="1"/>
          </p:cNvSpPr>
          <p:nvPr>
            <p:ph idx="1"/>
          </p:nvPr>
        </p:nvSpPr>
        <p:spPr>
          <a:xfrm>
            <a:off x="0" y="654596"/>
            <a:ext cx="11267557" cy="6203403"/>
          </a:xfrm>
        </p:spPr>
        <p:txBody>
          <a:bodyPr/>
          <a:lstStyle/>
          <a:p>
            <a:pPr marL="342900" indent="-342900" algn="l">
              <a:buFont typeface="Wingdings" panose="05000000000000000000" pitchFamily="2" charset="2"/>
              <a:buChar char="Ø"/>
            </a:pPr>
            <a:r>
              <a:rPr lang="en-US" sz="2000" dirty="0"/>
              <a:t>The goal is to prevent the creation of "fat" interfaces that has more responsibilities than necessary,</a:t>
            </a:r>
          </a:p>
          <a:p>
            <a:pPr marL="342900" indent="-342900" algn="l">
              <a:buFont typeface="Wingdings" panose="05000000000000000000" pitchFamily="2" charset="2"/>
              <a:buChar char="Ø"/>
            </a:pPr>
            <a:r>
              <a:rPr lang="en-US" sz="2000" dirty="0"/>
              <a:t>For example, </a:t>
            </a:r>
            <a:r>
              <a:rPr lang="en-US" altLang="en-US" sz="2000" dirty="0"/>
              <a:t>Instead of having a single monolithic interface with methods</a:t>
            </a:r>
            <a:r>
              <a:rPr lang="ar-EG" altLang="en-US" sz="2000" dirty="0"/>
              <a:t> </a:t>
            </a:r>
            <a:r>
              <a:rPr lang="en-US" altLang="en-US" sz="2000" dirty="0"/>
              <a:t> for example: loading, saving, formatting, printing, etc., it might be better to have separate interfaces like Loadable, Savable, Printable </a:t>
            </a:r>
          </a:p>
          <a:p>
            <a:pPr marL="342900" indent="-342900" algn="l">
              <a:buFont typeface="Wingdings" panose="05000000000000000000" pitchFamily="2" charset="2"/>
              <a:buChar char="Ø"/>
            </a:pPr>
            <a:endParaRPr lang="en-US" altLang="en-US" sz="2000" dirty="0"/>
          </a:p>
          <a:p>
            <a:pPr marL="342900" indent="-342900" algn="l">
              <a:buFont typeface="Wingdings" panose="05000000000000000000" pitchFamily="2" charset="2"/>
              <a:buChar char="Ø"/>
            </a:pPr>
            <a:endParaRPr lang="en-US" sz="2000" dirty="0"/>
          </a:p>
          <a:p>
            <a:endParaRPr lang="en-US" dirty="0"/>
          </a:p>
        </p:txBody>
      </p:sp>
      <p:pic>
        <p:nvPicPr>
          <p:cNvPr id="6" name="Picture 5">
            <a:extLst>
              <a:ext uri="{FF2B5EF4-FFF2-40B4-BE49-F238E27FC236}">
                <a16:creationId xmlns:a16="http://schemas.microsoft.com/office/drawing/2014/main" id="{7966D620-BDFA-99BC-0EDA-302383D1E968}"/>
              </a:ext>
            </a:extLst>
          </p:cNvPr>
          <p:cNvPicPr>
            <a:picLocks noChangeAspect="1"/>
          </p:cNvPicPr>
          <p:nvPr/>
        </p:nvPicPr>
        <p:blipFill>
          <a:blip r:embed="rId2"/>
          <a:stretch>
            <a:fillRect/>
          </a:stretch>
        </p:blipFill>
        <p:spPr>
          <a:xfrm>
            <a:off x="0" y="2120437"/>
            <a:ext cx="3133725" cy="1704975"/>
          </a:xfrm>
          <a:prstGeom prst="rect">
            <a:avLst/>
          </a:prstGeom>
        </p:spPr>
      </p:pic>
      <p:pic>
        <p:nvPicPr>
          <p:cNvPr id="10" name="Picture 9">
            <a:extLst>
              <a:ext uri="{FF2B5EF4-FFF2-40B4-BE49-F238E27FC236}">
                <a16:creationId xmlns:a16="http://schemas.microsoft.com/office/drawing/2014/main" id="{16F94DD4-B4D7-9987-C825-BF32D63F5931}"/>
              </a:ext>
            </a:extLst>
          </p:cNvPr>
          <p:cNvPicPr>
            <a:picLocks noChangeAspect="1"/>
          </p:cNvPicPr>
          <p:nvPr/>
        </p:nvPicPr>
        <p:blipFill>
          <a:blip r:embed="rId3"/>
          <a:stretch>
            <a:fillRect/>
          </a:stretch>
        </p:blipFill>
        <p:spPr>
          <a:xfrm>
            <a:off x="2072714" y="3336855"/>
            <a:ext cx="5666316" cy="3358292"/>
          </a:xfrm>
          <a:prstGeom prst="rect">
            <a:avLst/>
          </a:prstGeom>
        </p:spPr>
      </p:pic>
      <p:pic>
        <p:nvPicPr>
          <p:cNvPr id="12" name="Picture 11">
            <a:extLst>
              <a:ext uri="{FF2B5EF4-FFF2-40B4-BE49-F238E27FC236}">
                <a16:creationId xmlns:a16="http://schemas.microsoft.com/office/drawing/2014/main" id="{97332C13-C79E-6140-8F22-34B5FC5CD5B2}"/>
              </a:ext>
            </a:extLst>
          </p:cNvPr>
          <p:cNvPicPr>
            <a:picLocks noChangeAspect="1"/>
          </p:cNvPicPr>
          <p:nvPr/>
        </p:nvPicPr>
        <p:blipFill>
          <a:blip r:embed="rId4"/>
          <a:stretch>
            <a:fillRect/>
          </a:stretch>
        </p:blipFill>
        <p:spPr>
          <a:xfrm>
            <a:off x="8306362" y="3426257"/>
            <a:ext cx="3205316" cy="3019425"/>
          </a:xfrm>
          <a:prstGeom prst="rect">
            <a:avLst/>
          </a:prstGeom>
        </p:spPr>
      </p:pic>
    </p:spTree>
    <p:extLst>
      <p:ext uri="{BB962C8B-B14F-4D97-AF65-F5344CB8AC3E}">
        <p14:creationId xmlns:p14="http://schemas.microsoft.com/office/powerpoint/2010/main" val="34586323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D8EE-AD2B-432C-B402-530EA35867EB}"/>
              </a:ext>
            </a:extLst>
          </p:cNvPr>
          <p:cNvSpPr>
            <a:spLocks noGrp="1"/>
          </p:cNvSpPr>
          <p:nvPr>
            <p:ph type="title"/>
          </p:nvPr>
        </p:nvSpPr>
        <p:spPr>
          <a:xfrm>
            <a:off x="919119" y="26700"/>
            <a:ext cx="10353762" cy="637606"/>
          </a:xfrm>
        </p:spPr>
        <p:txBody>
          <a:bodyPr>
            <a:normAutofit fontScale="90000"/>
          </a:bodyPr>
          <a:lstStyle/>
          <a:p>
            <a:r>
              <a:rPr lang="en-US" dirty="0"/>
              <a:t>D: dependency inversion principle</a:t>
            </a:r>
          </a:p>
        </p:txBody>
      </p:sp>
      <p:sp>
        <p:nvSpPr>
          <p:cNvPr id="8" name="Title 1">
            <a:extLst>
              <a:ext uri="{FF2B5EF4-FFF2-40B4-BE49-F238E27FC236}">
                <a16:creationId xmlns:a16="http://schemas.microsoft.com/office/drawing/2014/main" id="{0EBF4C36-90D3-CF48-CA89-2B7D37C12B39}"/>
              </a:ext>
            </a:extLst>
          </p:cNvPr>
          <p:cNvSpPr txBox="1">
            <a:spLocks/>
          </p:cNvSpPr>
          <p:nvPr/>
        </p:nvSpPr>
        <p:spPr>
          <a:xfrm>
            <a:off x="44641" y="570271"/>
            <a:ext cx="4678188" cy="222209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lgn="l">
              <a:buFont typeface="Arial" panose="020B0604020202020204" pitchFamily="34" charset="0"/>
              <a:buChar char="•"/>
            </a:pPr>
            <a:r>
              <a:rPr lang="en-US" sz="2400" dirty="0"/>
              <a:t>Don’t make the high class depend on low level class Depend on Abstraction both should depend on abstractions</a:t>
            </a:r>
          </a:p>
        </p:txBody>
      </p:sp>
      <p:pic>
        <p:nvPicPr>
          <p:cNvPr id="4" name="Picture 3">
            <a:extLst>
              <a:ext uri="{FF2B5EF4-FFF2-40B4-BE49-F238E27FC236}">
                <a16:creationId xmlns:a16="http://schemas.microsoft.com/office/drawing/2014/main" id="{8D7B6F52-2981-E3DA-F6CC-216F4A8A6DCA}"/>
              </a:ext>
            </a:extLst>
          </p:cNvPr>
          <p:cNvPicPr>
            <a:picLocks noChangeAspect="1"/>
          </p:cNvPicPr>
          <p:nvPr/>
        </p:nvPicPr>
        <p:blipFill>
          <a:blip r:embed="rId2"/>
          <a:stretch>
            <a:fillRect/>
          </a:stretch>
        </p:blipFill>
        <p:spPr>
          <a:xfrm>
            <a:off x="126919" y="2880658"/>
            <a:ext cx="3991524" cy="2045617"/>
          </a:xfrm>
          <a:prstGeom prst="rect">
            <a:avLst/>
          </a:prstGeom>
        </p:spPr>
      </p:pic>
      <p:sp>
        <p:nvSpPr>
          <p:cNvPr id="5" name="Title 1">
            <a:extLst>
              <a:ext uri="{FF2B5EF4-FFF2-40B4-BE49-F238E27FC236}">
                <a16:creationId xmlns:a16="http://schemas.microsoft.com/office/drawing/2014/main" id="{D553209C-D16E-1797-F2CC-7AE87E5D8E20}"/>
              </a:ext>
            </a:extLst>
          </p:cNvPr>
          <p:cNvSpPr txBox="1">
            <a:spLocks/>
          </p:cNvSpPr>
          <p:nvPr/>
        </p:nvSpPr>
        <p:spPr>
          <a:xfrm>
            <a:off x="0" y="5044501"/>
            <a:ext cx="4653885" cy="158545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solidFill>
                  <a:srgbClr val="FF0000"/>
                </a:solidFill>
              </a:rPr>
              <a:t>Here the MyList class depend on Bubble Sort class (tightly coupled)</a:t>
            </a:r>
          </a:p>
          <a:p>
            <a:r>
              <a:rPr lang="en-US" sz="2000" b="1" dirty="0">
                <a:solidFill>
                  <a:srgbClr val="FF0000"/>
                </a:solidFill>
              </a:rPr>
              <a:t>Which violate the principle, tightly coupled is very hard in testing </a:t>
            </a:r>
          </a:p>
        </p:txBody>
      </p:sp>
      <p:pic>
        <p:nvPicPr>
          <p:cNvPr id="10" name="Picture 9">
            <a:extLst>
              <a:ext uri="{FF2B5EF4-FFF2-40B4-BE49-F238E27FC236}">
                <a16:creationId xmlns:a16="http://schemas.microsoft.com/office/drawing/2014/main" id="{52CE8F9B-5003-CADC-07A2-FB9735D177C7}"/>
              </a:ext>
            </a:extLst>
          </p:cNvPr>
          <p:cNvPicPr>
            <a:picLocks noChangeAspect="1"/>
          </p:cNvPicPr>
          <p:nvPr/>
        </p:nvPicPr>
        <p:blipFill>
          <a:blip r:embed="rId3"/>
          <a:stretch>
            <a:fillRect/>
          </a:stretch>
        </p:blipFill>
        <p:spPr>
          <a:xfrm>
            <a:off x="4780186" y="1302322"/>
            <a:ext cx="3613769" cy="5210175"/>
          </a:xfrm>
          <a:prstGeom prst="rect">
            <a:avLst/>
          </a:prstGeom>
        </p:spPr>
      </p:pic>
      <p:pic>
        <p:nvPicPr>
          <p:cNvPr id="12" name="Picture 11">
            <a:extLst>
              <a:ext uri="{FF2B5EF4-FFF2-40B4-BE49-F238E27FC236}">
                <a16:creationId xmlns:a16="http://schemas.microsoft.com/office/drawing/2014/main" id="{A13C775C-3E8A-6B79-1AEE-441C26D2263B}"/>
              </a:ext>
            </a:extLst>
          </p:cNvPr>
          <p:cNvPicPr>
            <a:picLocks noChangeAspect="1"/>
          </p:cNvPicPr>
          <p:nvPr/>
        </p:nvPicPr>
        <p:blipFill>
          <a:blip r:embed="rId4"/>
          <a:stretch>
            <a:fillRect/>
          </a:stretch>
        </p:blipFill>
        <p:spPr>
          <a:xfrm>
            <a:off x="8589199" y="1681316"/>
            <a:ext cx="3613769" cy="3024581"/>
          </a:xfrm>
          <a:prstGeom prst="rect">
            <a:avLst/>
          </a:prstGeom>
        </p:spPr>
      </p:pic>
      <p:sp>
        <p:nvSpPr>
          <p:cNvPr id="13" name="Title 1">
            <a:extLst>
              <a:ext uri="{FF2B5EF4-FFF2-40B4-BE49-F238E27FC236}">
                <a16:creationId xmlns:a16="http://schemas.microsoft.com/office/drawing/2014/main" id="{43DCC84B-DD68-9709-DEA1-61A27BABCBA0}"/>
              </a:ext>
            </a:extLst>
          </p:cNvPr>
          <p:cNvSpPr txBox="1">
            <a:spLocks/>
          </p:cNvSpPr>
          <p:nvPr/>
        </p:nvSpPr>
        <p:spPr>
          <a:xfrm>
            <a:off x="8520255" y="4657948"/>
            <a:ext cx="3544826" cy="197201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t>Here the class </a:t>
            </a:r>
            <a:r>
              <a:rPr lang="en-US" sz="1800" dirty="0" err="1"/>
              <a:t>myList</a:t>
            </a:r>
            <a:r>
              <a:rPr lang="en-US" sz="1800" dirty="0"/>
              <a:t> depend on the any class of type Isort and thus You can easily switch implementations easily without changing MyList Class</a:t>
            </a:r>
          </a:p>
        </p:txBody>
      </p:sp>
    </p:spTree>
    <p:extLst>
      <p:ext uri="{BB962C8B-B14F-4D97-AF65-F5344CB8AC3E}">
        <p14:creationId xmlns:p14="http://schemas.microsoft.com/office/powerpoint/2010/main" val="5005302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387E9-16EE-C1EA-A636-55B19B7455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07892F-1F83-3F9B-F753-570614684ED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283910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8479D-0022-B244-68F8-ED6F848CAB23}"/>
              </a:ext>
            </a:extLst>
          </p:cNvPr>
          <p:cNvSpPr>
            <a:spLocks noGrp="1"/>
          </p:cNvSpPr>
          <p:nvPr>
            <p:ph type="title"/>
          </p:nvPr>
        </p:nvSpPr>
        <p:spPr>
          <a:xfrm>
            <a:off x="913795" y="0"/>
            <a:ext cx="10353762" cy="540774"/>
          </a:xfrm>
        </p:spPr>
        <p:txBody>
          <a:bodyPr>
            <a:normAutofit fontScale="90000"/>
          </a:bodyPr>
          <a:lstStyle/>
          <a:p>
            <a:r>
              <a:rPr lang="en-US" dirty="0"/>
              <a:t>IOC </a:t>
            </a:r>
          </a:p>
        </p:txBody>
      </p:sp>
      <p:sp>
        <p:nvSpPr>
          <p:cNvPr id="3" name="Content Placeholder 2">
            <a:extLst>
              <a:ext uri="{FF2B5EF4-FFF2-40B4-BE49-F238E27FC236}">
                <a16:creationId xmlns:a16="http://schemas.microsoft.com/office/drawing/2014/main" id="{0FEDF3B1-779B-66CB-71B0-BF89F712E789}"/>
              </a:ext>
            </a:extLst>
          </p:cNvPr>
          <p:cNvSpPr>
            <a:spLocks noGrp="1"/>
          </p:cNvSpPr>
          <p:nvPr>
            <p:ph idx="1"/>
          </p:nvPr>
        </p:nvSpPr>
        <p:spPr>
          <a:xfrm>
            <a:off x="913795" y="540775"/>
            <a:ext cx="10353762" cy="5820696"/>
          </a:xfrm>
        </p:spPr>
        <p:txBody>
          <a:bodyPr/>
          <a:lstStyle/>
          <a:p>
            <a:r>
              <a:rPr lang="en-US" dirty="0"/>
              <a:t>Inversion of Control (IoC) is a design principle in software engineering where the control of object creation and lifecycle management is transferred from the application code to an external framework or container. In other words, rather than objects creating and managing their dependencies internally, these dependencies are provided externally</a:t>
            </a:r>
          </a:p>
          <a:p>
            <a:endParaRPr lang="en-US" dirty="0"/>
          </a:p>
        </p:txBody>
      </p:sp>
    </p:spTree>
    <p:extLst>
      <p:ext uri="{BB962C8B-B14F-4D97-AF65-F5344CB8AC3E}">
        <p14:creationId xmlns:p14="http://schemas.microsoft.com/office/powerpoint/2010/main" val="36001632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286-031A-B16B-D641-C78997864FD1}"/>
              </a:ext>
            </a:extLst>
          </p:cNvPr>
          <p:cNvSpPr>
            <a:spLocks noGrp="1"/>
          </p:cNvSpPr>
          <p:nvPr>
            <p:ph type="title"/>
          </p:nvPr>
        </p:nvSpPr>
        <p:spPr>
          <a:xfrm>
            <a:off x="913795" y="0"/>
            <a:ext cx="10353762" cy="727587"/>
          </a:xfrm>
        </p:spPr>
        <p:txBody>
          <a:bodyPr>
            <a:normAutofit/>
          </a:bodyPr>
          <a:lstStyle/>
          <a:p>
            <a:r>
              <a:rPr lang="en-US" sz="3600" dirty="0"/>
              <a:t>Dependency injection</a:t>
            </a:r>
          </a:p>
        </p:txBody>
      </p:sp>
      <p:sp>
        <p:nvSpPr>
          <p:cNvPr id="3" name="Content Placeholder 2">
            <a:extLst>
              <a:ext uri="{FF2B5EF4-FFF2-40B4-BE49-F238E27FC236}">
                <a16:creationId xmlns:a16="http://schemas.microsoft.com/office/drawing/2014/main" id="{317A83DA-17E4-8103-F1BF-BF48F46689B3}"/>
              </a:ext>
            </a:extLst>
          </p:cNvPr>
          <p:cNvSpPr>
            <a:spLocks noGrp="1"/>
          </p:cNvSpPr>
          <p:nvPr>
            <p:ph idx="1"/>
          </p:nvPr>
        </p:nvSpPr>
        <p:spPr>
          <a:xfrm>
            <a:off x="0" y="727587"/>
            <a:ext cx="11916697" cy="5909187"/>
          </a:xfrm>
        </p:spPr>
        <p:txBody>
          <a:bodyPr/>
          <a:lstStyle/>
          <a:p>
            <a:r>
              <a:rPr lang="en-US" dirty="0"/>
              <a:t>a technique where an object's </a:t>
            </a:r>
            <a:r>
              <a:rPr lang="en-US" b="1" dirty="0">
                <a:solidFill>
                  <a:srgbClr val="FF0000"/>
                </a:solidFill>
              </a:rPr>
              <a:t>dependencies</a:t>
            </a:r>
            <a:r>
              <a:rPr lang="en-US" dirty="0"/>
              <a:t> are provided from the </a:t>
            </a:r>
            <a:r>
              <a:rPr lang="en-US" b="1" dirty="0">
                <a:solidFill>
                  <a:srgbClr val="FF0000"/>
                </a:solidFill>
              </a:rPr>
              <a:t>outside</a:t>
            </a:r>
            <a:r>
              <a:rPr lang="en-US" dirty="0"/>
              <a:t> class rather than </a:t>
            </a:r>
            <a:r>
              <a:rPr lang="en-US" b="1" dirty="0">
                <a:solidFill>
                  <a:srgbClr val="FF0000"/>
                </a:solidFill>
              </a:rPr>
              <a:t>created</a:t>
            </a:r>
            <a:r>
              <a:rPr lang="en-US" dirty="0"/>
              <a:t> inside. </a:t>
            </a:r>
          </a:p>
          <a:p>
            <a:pPr lvl="1"/>
            <a:r>
              <a:rPr lang="en-US" dirty="0"/>
              <a:t>It helps in </a:t>
            </a:r>
            <a:r>
              <a:rPr lang="en-US" b="1" dirty="0">
                <a:solidFill>
                  <a:srgbClr val="FF0000"/>
                </a:solidFill>
              </a:rPr>
              <a:t>switching</a:t>
            </a:r>
            <a:r>
              <a:rPr lang="en-US" dirty="0"/>
              <a:t> </a:t>
            </a:r>
            <a:r>
              <a:rPr lang="en-US" b="1" dirty="0">
                <a:solidFill>
                  <a:srgbClr val="FF0000"/>
                </a:solidFill>
              </a:rPr>
              <a:t>implementation</a:t>
            </a:r>
            <a:r>
              <a:rPr lang="en-US" dirty="0"/>
              <a:t>, </a:t>
            </a:r>
            <a:r>
              <a:rPr lang="en-US" b="1" dirty="0">
                <a:solidFill>
                  <a:srgbClr val="FFFF00"/>
                </a:solidFill>
              </a:rPr>
              <a:t>improve</a:t>
            </a:r>
            <a:r>
              <a:rPr lang="en-US" dirty="0"/>
              <a:t> </a:t>
            </a:r>
            <a:r>
              <a:rPr lang="en-US" b="1" dirty="0">
                <a:solidFill>
                  <a:srgbClr val="FFFF00"/>
                </a:solidFill>
              </a:rPr>
              <a:t>testability</a:t>
            </a:r>
            <a:r>
              <a:rPr lang="en-US" dirty="0"/>
              <a:t>, follow the Dependency Inversion Principle of SOLID</a:t>
            </a:r>
          </a:p>
          <a:p>
            <a:pPr lvl="2"/>
            <a:r>
              <a:rPr lang="en-US" dirty="0"/>
              <a:t>builder.Services.AddScoped&lt;IPaymentService, PaypalPaymentService&gt;();</a:t>
            </a:r>
          </a:p>
          <a:p>
            <a:pPr lvl="2"/>
            <a:r>
              <a:rPr lang="en-US" dirty="0"/>
              <a:t>builder.Services.AddScoped&lt;IPaymentService, CreditCardPaymentService&gt;();</a:t>
            </a:r>
          </a:p>
          <a:p>
            <a:pPr lvl="1"/>
            <a:r>
              <a:rPr lang="en-US" b="1" dirty="0"/>
              <a:t>ASP.NET Core has IOC container that support DI using </a:t>
            </a:r>
            <a:r>
              <a:rPr lang="en-US" b="1" dirty="0" err="1"/>
              <a:t>AddScoped</a:t>
            </a:r>
            <a:r>
              <a:rPr lang="en-US" b="1" dirty="0"/>
              <a:t>, </a:t>
            </a:r>
            <a:r>
              <a:rPr lang="en-US" b="1" dirty="0" err="1"/>
              <a:t>AddTransient</a:t>
            </a:r>
            <a:r>
              <a:rPr lang="en-US" b="1" dirty="0"/>
              <a:t>, and </a:t>
            </a:r>
            <a:r>
              <a:rPr lang="en-US" b="1" dirty="0" err="1"/>
              <a:t>AddSingleton</a:t>
            </a:r>
            <a:r>
              <a:rPr lang="en-US" b="1" dirty="0"/>
              <a:t>.</a:t>
            </a:r>
            <a:endParaRPr lang="en-US" dirty="0"/>
          </a:p>
          <a:p>
            <a:endParaRPr lang="en-US" dirty="0"/>
          </a:p>
          <a:p>
            <a:endParaRPr lang="en-US" dirty="0"/>
          </a:p>
        </p:txBody>
      </p:sp>
    </p:spTree>
    <p:extLst>
      <p:ext uri="{BB962C8B-B14F-4D97-AF65-F5344CB8AC3E}">
        <p14:creationId xmlns:p14="http://schemas.microsoft.com/office/powerpoint/2010/main" val="3439179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C6EC80-5EF4-1EFB-6347-BBBB9155A871}"/>
              </a:ext>
            </a:extLst>
          </p:cNvPr>
          <p:cNvSpPr>
            <a:spLocks noGrp="1"/>
          </p:cNvSpPr>
          <p:nvPr>
            <p:ph idx="1"/>
          </p:nvPr>
        </p:nvSpPr>
        <p:spPr>
          <a:xfrm>
            <a:off x="699192" y="2677884"/>
            <a:ext cx="10353762" cy="1231641"/>
          </a:xfrm>
        </p:spPr>
        <p:txBody>
          <a:bodyPr>
            <a:normAutofit/>
          </a:bodyPr>
          <a:lstStyle/>
          <a:p>
            <a:pPr marL="36900" indent="0" algn="ctr">
              <a:buNone/>
            </a:pPr>
            <a:r>
              <a:rPr lang="en-US" sz="6600" b="1" dirty="0">
                <a:solidFill>
                  <a:srgbClr val="FF0000"/>
                </a:solidFill>
              </a:rPr>
              <a:t>Design Pattern</a:t>
            </a:r>
          </a:p>
        </p:txBody>
      </p:sp>
    </p:spTree>
    <p:extLst>
      <p:ext uri="{BB962C8B-B14F-4D97-AF65-F5344CB8AC3E}">
        <p14:creationId xmlns:p14="http://schemas.microsoft.com/office/powerpoint/2010/main" val="1831009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F6F6E-2A91-F599-2459-05444D14B860}"/>
              </a:ext>
            </a:extLst>
          </p:cNvPr>
          <p:cNvSpPr>
            <a:spLocks noGrp="1"/>
          </p:cNvSpPr>
          <p:nvPr>
            <p:ph type="title"/>
          </p:nvPr>
        </p:nvSpPr>
        <p:spPr>
          <a:xfrm>
            <a:off x="913795" y="0"/>
            <a:ext cx="10353762" cy="774441"/>
          </a:xfrm>
        </p:spPr>
        <p:txBody>
          <a:bodyPr/>
          <a:lstStyle/>
          <a:p>
            <a:r>
              <a:rPr lang="en-US" dirty="0"/>
              <a:t>Design patterns types</a:t>
            </a:r>
          </a:p>
        </p:txBody>
      </p:sp>
      <p:sp>
        <p:nvSpPr>
          <p:cNvPr id="3" name="Content Placeholder 2">
            <a:extLst>
              <a:ext uri="{FF2B5EF4-FFF2-40B4-BE49-F238E27FC236}">
                <a16:creationId xmlns:a16="http://schemas.microsoft.com/office/drawing/2014/main" id="{27A2E697-5135-8A4F-725E-E6A4BF43A06C}"/>
              </a:ext>
            </a:extLst>
          </p:cNvPr>
          <p:cNvSpPr>
            <a:spLocks noGrp="1"/>
          </p:cNvSpPr>
          <p:nvPr>
            <p:ph idx="1"/>
          </p:nvPr>
        </p:nvSpPr>
        <p:spPr>
          <a:xfrm>
            <a:off x="913795" y="1732449"/>
            <a:ext cx="10353762" cy="4733665"/>
          </a:xfrm>
        </p:spPr>
        <p:txBody>
          <a:bodyPr/>
          <a:lstStyle/>
          <a:p>
            <a:r>
              <a:rPr lang="en-US" dirty="0"/>
              <a:t>Creational</a:t>
            </a:r>
          </a:p>
          <a:p>
            <a:pPr lvl="1"/>
            <a:r>
              <a:rPr lang="en-US" dirty="0"/>
              <a:t>Singleton</a:t>
            </a:r>
          </a:p>
          <a:p>
            <a:pPr lvl="1"/>
            <a:r>
              <a:rPr lang="en-US" dirty="0"/>
              <a:t>Factory Pattern</a:t>
            </a:r>
          </a:p>
          <a:p>
            <a:r>
              <a:rPr lang="en-US" dirty="0"/>
              <a:t>Behavioral</a:t>
            </a:r>
          </a:p>
          <a:p>
            <a:pPr lvl="1"/>
            <a:r>
              <a:rPr lang="en-US" dirty="0"/>
              <a:t>Template Method Pattern</a:t>
            </a:r>
          </a:p>
          <a:p>
            <a:pPr lvl="1"/>
            <a:r>
              <a:rPr lang="en-US" dirty="0"/>
              <a:t>Strategy pattern</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591063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DA5AE-FA3F-E242-8125-DAC14E47B42C}"/>
              </a:ext>
            </a:extLst>
          </p:cNvPr>
          <p:cNvSpPr>
            <a:spLocks noGrp="1"/>
          </p:cNvSpPr>
          <p:nvPr>
            <p:ph type="title"/>
          </p:nvPr>
        </p:nvSpPr>
        <p:spPr>
          <a:xfrm>
            <a:off x="913795" y="0"/>
            <a:ext cx="10353762" cy="530942"/>
          </a:xfrm>
        </p:spPr>
        <p:txBody>
          <a:bodyPr>
            <a:normAutofit fontScale="90000"/>
          </a:bodyPr>
          <a:lstStyle/>
          <a:p>
            <a:r>
              <a:rPr lang="en-US" dirty="0"/>
              <a:t>Design pattern</a:t>
            </a:r>
          </a:p>
        </p:txBody>
      </p:sp>
      <p:sp>
        <p:nvSpPr>
          <p:cNvPr id="3" name="Content Placeholder 2">
            <a:extLst>
              <a:ext uri="{FF2B5EF4-FFF2-40B4-BE49-F238E27FC236}">
                <a16:creationId xmlns:a16="http://schemas.microsoft.com/office/drawing/2014/main" id="{C5382DC6-46CC-A105-11DF-795DF7D6CC99}"/>
              </a:ext>
            </a:extLst>
          </p:cNvPr>
          <p:cNvSpPr>
            <a:spLocks noGrp="1"/>
          </p:cNvSpPr>
          <p:nvPr>
            <p:ph idx="1"/>
          </p:nvPr>
        </p:nvSpPr>
        <p:spPr>
          <a:xfrm>
            <a:off x="331596" y="530942"/>
            <a:ext cx="10935961" cy="5938683"/>
          </a:xfrm>
        </p:spPr>
        <p:txBody>
          <a:bodyPr/>
          <a:lstStyle/>
          <a:p>
            <a:r>
              <a:rPr lang="en-US" dirty="0"/>
              <a:t>Design patterns is a </a:t>
            </a:r>
            <a:r>
              <a:rPr lang="en-US" b="1" dirty="0">
                <a:solidFill>
                  <a:srgbClr val="FF0000"/>
                </a:solidFill>
              </a:rPr>
              <a:t>solutions (standards) for repetitive problems  in software development</a:t>
            </a:r>
          </a:p>
          <a:p>
            <a:r>
              <a:rPr lang="en-US" dirty="0"/>
              <a:t>Creational: focuses on how objects are created in such away makes the system flexible and decoupled from the specific classes.</a:t>
            </a:r>
          </a:p>
          <a:p>
            <a:pPr lvl="1"/>
            <a:r>
              <a:rPr lang="en-US" dirty="0"/>
              <a:t>Singleton: create on object of class</a:t>
            </a:r>
          </a:p>
          <a:p>
            <a:pPr lvl="1"/>
            <a:r>
              <a:rPr lang="en-US" dirty="0"/>
              <a:t> factory </a:t>
            </a:r>
          </a:p>
          <a:p>
            <a:r>
              <a:rPr lang="en-US" dirty="0"/>
              <a:t>Structural: These patterns help ensure that if one part of a system changes, the entire system doesn’t need to change as a result. </a:t>
            </a:r>
          </a:p>
          <a:p>
            <a:r>
              <a:rPr lang="en-US" dirty="0"/>
              <a:t>Behavior: objects interact and communicate with each other</a:t>
            </a:r>
          </a:p>
          <a:p>
            <a:endParaRPr lang="ar-EG" dirty="0"/>
          </a:p>
          <a:p>
            <a:endParaRPr lang="ar-EG" dirty="0"/>
          </a:p>
          <a:p>
            <a:endParaRPr lang="ar-EG" dirty="0"/>
          </a:p>
          <a:p>
            <a:endParaRPr lang="ar-EG" dirty="0"/>
          </a:p>
          <a:p>
            <a:endParaRPr lang="en-US" dirty="0"/>
          </a:p>
        </p:txBody>
      </p:sp>
    </p:spTree>
    <p:extLst>
      <p:ext uri="{BB962C8B-B14F-4D97-AF65-F5344CB8AC3E}">
        <p14:creationId xmlns:p14="http://schemas.microsoft.com/office/powerpoint/2010/main" val="2983187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F16508-4326-14B4-F3AD-150A25318A8F}"/>
              </a:ext>
            </a:extLst>
          </p:cNvPr>
          <p:cNvSpPr>
            <a:spLocks noGrp="1"/>
          </p:cNvSpPr>
          <p:nvPr>
            <p:ph idx="1"/>
          </p:nvPr>
        </p:nvSpPr>
        <p:spPr>
          <a:xfrm>
            <a:off x="742973" y="2247900"/>
            <a:ext cx="10353762" cy="1841779"/>
          </a:xfrm>
        </p:spPr>
        <p:txBody>
          <a:bodyPr>
            <a:normAutofit/>
          </a:bodyPr>
          <a:lstStyle/>
          <a:p>
            <a:pPr marL="36900" indent="0" algn="ctr">
              <a:buNone/>
            </a:pPr>
            <a:r>
              <a:rPr lang="en-US" sz="9600" dirty="0">
                <a:solidFill>
                  <a:srgbClr val="FFFF00"/>
                </a:solidFill>
              </a:rPr>
              <a:t>datatypes</a:t>
            </a:r>
            <a:endParaRPr lang="en-US" sz="9600" dirty="0"/>
          </a:p>
        </p:txBody>
      </p:sp>
    </p:spTree>
    <p:extLst>
      <p:ext uri="{BB962C8B-B14F-4D97-AF65-F5344CB8AC3E}">
        <p14:creationId xmlns:p14="http://schemas.microsoft.com/office/powerpoint/2010/main" val="35000178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3F08D-67D1-FC1C-0647-A23AB645D4EB}"/>
              </a:ext>
            </a:extLst>
          </p:cNvPr>
          <p:cNvSpPr>
            <a:spLocks noGrp="1"/>
          </p:cNvSpPr>
          <p:nvPr>
            <p:ph type="title"/>
          </p:nvPr>
        </p:nvSpPr>
        <p:spPr>
          <a:xfrm>
            <a:off x="913795" y="0"/>
            <a:ext cx="10353762" cy="609600"/>
          </a:xfrm>
        </p:spPr>
        <p:txBody>
          <a:bodyPr>
            <a:normAutofit fontScale="90000"/>
          </a:bodyPr>
          <a:lstStyle/>
          <a:p>
            <a:r>
              <a:rPr lang="en-US" dirty="0"/>
              <a:t>Factory Pattern</a:t>
            </a:r>
          </a:p>
        </p:txBody>
      </p:sp>
      <p:sp>
        <p:nvSpPr>
          <p:cNvPr id="3" name="Content Placeholder 2">
            <a:extLst>
              <a:ext uri="{FF2B5EF4-FFF2-40B4-BE49-F238E27FC236}">
                <a16:creationId xmlns:a16="http://schemas.microsoft.com/office/drawing/2014/main" id="{EED8DEB5-3C32-9D4E-14A7-356720128D59}"/>
              </a:ext>
            </a:extLst>
          </p:cNvPr>
          <p:cNvSpPr>
            <a:spLocks noGrp="1"/>
          </p:cNvSpPr>
          <p:nvPr>
            <p:ph idx="1"/>
          </p:nvPr>
        </p:nvSpPr>
        <p:spPr>
          <a:xfrm>
            <a:off x="343018" y="609600"/>
            <a:ext cx="11495315" cy="5800531"/>
          </a:xfrm>
        </p:spPr>
        <p:txBody>
          <a:bodyPr/>
          <a:lstStyle/>
          <a:p>
            <a:r>
              <a:rPr lang="en-US" b="1" dirty="0"/>
              <a:t>Creational Design Patterns</a:t>
            </a:r>
          </a:p>
          <a:p>
            <a:r>
              <a:rPr lang="en-US" dirty="0"/>
              <a:t>focus on </a:t>
            </a:r>
            <a:r>
              <a:rPr lang="en-US" b="1" dirty="0"/>
              <a:t>how objects are created</a:t>
            </a:r>
          </a:p>
          <a:p>
            <a:r>
              <a:rPr lang="en-US" dirty="0"/>
              <a:t>It helps to encapsulate object creation so that your code becomes more flexible and adheres to the </a:t>
            </a:r>
            <a:r>
              <a:rPr lang="en-US" b="1" dirty="0"/>
              <a:t>Open/Closed Principle</a:t>
            </a:r>
          </a:p>
          <a:p>
            <a:endParaRPr lang="en-US" dirty="0"/>
          </a:p>
        </p:txBody>
      </p:sp>
    </p:spTree>
    <p:extLst>
      <p:ext uri="{BB962C8B-B14F-4D97-AF65-F5344CB8AC3E}">
        <p14:creationId xmlns:p14="http://schemas.microsoft.com/office/powerpoint/2010/main" val="29856411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0C46-AFFB-FFDF-A3BD-9273F1AFBDBD}"/>
              </a:ext>
            </a:extLst>
          </p:cNvPr>
          <p:cNvSpPr>
            <a:spLocks noGrp="1"/>
          </p:cNvSpPr>
          <p:nvPr>
            <p:ph type="title"/>
          </p:nvPr>
        </p:nvSpPr>
        <p:spPr>
          <a:xfrm>
            <a:off x="783166" y="0"/>
            <a:ext cx="10353762" cy="566123"/>
          </a:xfrm>
        </p:spPr>
        <p:txBody>
          <a:bodyPr>
            <a:normAutofit fontScale="90000"/>
          </a:bodyPr>
          <a:lstStyle/>
          <a:p>
            <a:r>
              <a:rPr lang="en-US" sz="3200" dirty="0"/>
              <a:t>Example 1 using factory pattern (factory Method)</a:t>
            </a:r>
          </a:p>
        </p:txBody>
      </p:sp>
      <p:pic>
        <p:nvPicPr>
          <p:cNvPr id="7" name="Content Placeholder 6" descr="A screenshot of a computer program&#10;&#10;AI-generated content may be incorrect.">
            <a:extLst>
              <a:ext uri="{FF2B5EF4-FFF2-40B4-BE49-F238E27FC236}">
                <a16:creationId xmlns:a16="http://schemas.microsoft.com/office/drawing/2014/main" id="{3EAA4AB6-5072-9E64-75E7-896C6FA8ADD1}"/>
              </a:ext>
            </a:extLst>
          </p:cNvPr>
          <p:cNvPicPr>
            <a:picLocks noGrp="1" noChangeAspect="1"/>
          </p:cNvPicPr>
          <p:nvPr>
            <p:ph idx="1"/>
          </p:nvPr>
        </p:nvPicPr>
        <p:blipFill>
          <a:blip r:embed="rId2"/>
          <a:stretch>
            <a:fillRect/>
          </a:stretch>
        </p:blipFill>
        <p:spPr>
          <a:xfrm>
            <a:off x="0" y="668764"/>
            <a:ext cx="5289210" cy="6187069"/>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41842911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686A1-BE8A-406B-F25F-F65377E20EB8}"/>
              </a:ext>
            </a:extLst>
          </p:cNvPr>
          <p:cNvSpPr>
            <a:spLocks noGrp="1"/>
          </p:cNvSpPr>
          <p:nvPr>
            <p:ph type="title"/>
          </p:nvPr>
        </p:nvSpPr>
        <p:spPr>
          <a:xfrm>
            <a:off x="919119" y="0"/>
            <a:ext cx="10353762" cy="587829"/>
          </a:xfrm>
        </p:spPr>
        <p:txBody>
          <a:bodyPr>
            <a:normAutofit fontScale="90000"/>
          </a:bodyPr>
          <a:lstStyle/>
          <a:p>
            <a:r>
              <a:rPr lang="en-US" sz="3600" dirty="0"/>
              <a:t>Example 1 (cont.)</a:t>
            </a:r>
          </a:p>
        </p:txBody>
      </p:sp>
      <p:pic>
        <p:nvPicPr>
          <p:cNvPr id="9" name="Content Placeholder 8" descr="A screenshot of a computer program&#10;&#10;AI-generated content may be incorrect.">
            <a:extLst>
              <a:ext uri="{FF2B5EF4-FFF2-40B4-BE49-F238E27FC236}">
                <a16:creationId xmlns:a16="http://schemas.microsoft.com/office/drawing/2014/main" id="{8C33D801-A4B4-EF0D-D586-0F8054FF287D}"/>
              </a:ext>
            </a:extLst>
          </p:cNvPr>
          <p:cNvPicPr>
            <a:picLocks noGrp="1" noChangeAspect="1"/>
          </p:cNvPicPr>
          <p:nvPr>
            <p:ph idx="1"/>
          </p:nvPr>
        </p:nvPicPr>
        <p:blipFill>
          <a:blip r:embed="rId2"/>
          <a:stretch>
            <a:fillRect/>
          </a:stretch>
        </p:blipFill>
        <p:spPr>
          <a:xfrm>
            <a:off x="9267382" y="1429293"/>
            <a:ext cx="3004923" cy="1412973"/>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4871399B-4890-4E9C-F683-7D799B1D8998}"/>
              </a:ext>
            </a:extLst>
          </p:cNvPr>
          <p:cNvPicPr>
            <a:picLocks noChangeAspect="1"/>
          </p:cNvPicPr>
          <p:nvPr/>
        </p:nvPicPr>
        <p:blipFill>
          <a:blip r:embed="rId3"/>
          <a:stretch>
            <a:fillRect/>
          </a:stretch>
        </p:blipFill>
        <p:spPr>
          <a:xfrm>
            <a:off x="17813" y="289023"/>
            <a:ext cx="2847975" cy="1123950"/>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BC7468F6-D389-BC36-57D6-9FAF4D3AA71C}"/>
              </a:ext>
            </a:extLst>
          </p:cNvPr>
          <p:cNvPicPr>
            <a:picLocks noChangeAspect="1"/>
          </p:cNvPicPr>
          <p:nvPr/>
        </p:nvPicPr>
        <p:blipFill>
          <a:blip r:embed="rId4"/>
          <a:stretch>
            <a:fillRect/>
          </a:stretch>
        </p:blipFill>
        <p:spPr>
          <a:xfrm>
            <a:off x="-7" y="1797843"/>
            <a:ext cx="4012165" cy="1576468"/>
          </a:xfrm>
          <a:prstGeom prst="rect">
            <a:avLst/>
          </a:prstGeom>
        </p:spPr>
      </p:pic>
      <p:pic>
        <p:nvPicPr>
          <p:cNvPr id="10" name="Picture 9" descr="A screenshot of a computer program&#10;&#10;AI-generated content may be incorrect.">
            <a:extLst>
              <a:ext uri="{FF2B5EF4-FFF2-40B4-BE49-F238E27FC236}">
                <a16:creationId xmlns:a16="http://schemas.microsoft.com/office/drawing/2014/main" id="{989C68D7-4D11-77F7-B105-82C9413389E6}"/>
              </a:ext>
            </a:extLst>
          </p:cNvPr>
          <p:cNvPicPr>
            <a:picLocks noChangeAspect="1"/>
          </p:cNvPicPr>
          <p:nvPr/>
        </p:nvPicPr>
        <p:blipFill>
          <a:blip r:embed="rId5"/>
          <a:stretch>
            <a:fillRect/>
          </a:stretch>
        </p:blipFill>
        <p:spPr>
          <a:xfrm>
            <a:off x="-8" y="3464439"/>
            <a:ext cx="4012165" cy="1688400"/>
          </a:xfrm>
          <a:prstGeom prst="rect">
            <a:avLst/>
          </a:prstGeom>
        </p:spPr>
      </p:pic>
      <p:pic>
        <p:nvPicPr>
          <p:cNvPr id="12" name="Picture 11" descr="A screenshot of a computer program&#10;&#10;AI-generated content may be incorrect.">
            <a:extLst>
              <a:ext uri="{FF2B5EF4-FFF2-40B4-BE49-F238E27FC236}">
                <a16:creationId xmlns:a16="http://schemas.microsoft.com/office/drawing/2014/main" id="{D00ECE62-A8CC-62F6-5394-D6475417B81D}"/>
              </a:ext>
            </a:extLst>
          </p:cNvPr>
          <p:cNvPicPr>
            <a:picLocks noChangeAspect="1"/>
          </p:cNvPicPr>
          <p:nvPr/>
        </p:nvPicPr>
        <p:blipFill>
          <a:blip r:embed="rId6"/>
          <a:stretch>
            <a:fillRect/>
          </a:stretch>
        </p:blipFill>
        <p:spPr>
          <a:xfrm>
            <a:off x="-5" y="5242967"/>
            <a:ext cx="4012165" cy="1381880"/>
          </a:xfrm>
          <a:prstGeom prst="rect">
            <a:avLst/>
          </a:prstGeom>
        </p:spPr>
      </p:pic>
      <p:pic>
        <p:nvPicPr>
          <p:cNvPr id="14" name="Picture 13" descr="A screenshot of a computer code&#10;&#10;AI-generated content may be incorrect.">
            <a:extLst>
              <a:ext uri="{FF2B5EF4-FFF2-40B4-BE49-F238E27FC236}">
                <a16:creationId xmlns:a16="http://schemas.microsoft.com/office/drawing/2014/main" id="{2E2F5668-5887-0C40-35F9-82DB8E4E4EBA}"/>
              </a:ext>
            </a:extLst>
          </p:cNvPr>
          <p:cNvPicPr>
            <a:picLocks noChangeAspect="1"/>
          </p:cNvPicPr>
          <p:nvPr/>
        </p:nvPicPr>
        <p:blipFill>
          <a:blip r:embed="rId7"/>
          <a:stretch>
            <a:fillRect/>
          </a:stretch>
        </p:blipFill>
        <p:spPr>
          <a:xfrm>
            <a:off x="4387245" y="717745"/>
            <a:ext cx="4617379" cy="3092451"/>
          </a:xfrm>
          <a:prstGeom prst="rect">
            <a:avLst/>
          </a:prstGeom>
        </p:spPr>
      </p:pic>
      <p:pic>
        <p:nvPicPr>
          <p:cNvPr id="16" name="Picture 15" descr="A screenshot of a computer program&#10;&#10;AI-generated content may be incorrect.">
            <a:extLst>
              <a:ext uri="{FF2B5EF4-FFF2-40B4-BE49-F238E27FC236}">
                <a16:creationId xmlns:a16="http://schemas.microsoft.com/office/drawing/2014/main" id="{E9F21400-C883-E364-7DD0-C26B5827FDCC}"/>
              </a:ext>
            </a:extLst>
          </p:cNvPr>
          <p:cNvPicPr>
            <a:picLocks noChangeAspect="1"/>
          </p:cNvPicPr>
          <p:nvPr/>
        </p:nvPicPr>
        <p:blipFill>
          <a:blip r:embed="rId8"/>
          <a:stretch>
            <a:fillRect/>
          </a:stretch>
        </p:blipFill>
        <p:spPr>
          <a:xfrm>
            <a:off x="4387245" y="3865386"/>
            <a:ext cx="4455865" cy="2923114"/>
          </a:xfrm>
          <a:prstGeom prst="rect">
            <a:avLst/>
          </a:prstGeom>
        </p:spPr>
      </p:pic>
    </p:spTree>
    <p:extLst>
      <p:ext uri="{BB962C8B-B14F-4D97-AF65-F5344CB8AC3E}">
        <p14:creationId xmlns:p14="http://schemas.microsoft.com/office/powerpoint/2010/main" val="23649517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601CC-FFF4-BCF9-FFAF-98DB3F04963D}"/>
              </a:ext>
            </a:extLst>
          </p:cNvPr>
          <p:cNvSpPr>
            <a:spLocks noGrp="1"/>
          </p:cNvSpPr>
          <p:nvPr>
            <p:ph type="title"/>
          </p:nvPr>
        </p:nvSpPr>
        <p:spPr>
          <a:xfrm>
            <a:off x="988440" y="1"/>
            <a:ext cx="10353762" cy="457200"/>
          </a:xfrm>
        </p:spPr>
        <p:txBody>
          <a:bodyPr>
            <a:normAutofit fontScale="90000"/>
          </a:bodyPr>
          <a:lstStyle/>
          <a:p>
            <a:r>
              <a:rPr lang="en-US" dirty="0"/>
              <a:t>Example 1 (cont.)</a:t>
            </a:r>
          </a:p>
        </p:txBody>
      </p:sp>
      <p:pic>
        <p:nvPicPr>
          <p:cNvPr id="5" name="Content Placeholder 4" descr="A computer screen shot of text&#10;&#10;AI-generated content may be incorrect.">
            <a:extLst>
              <a:ext uri="{FF2B5EF4-FFF2-40B4-BE49-F238E27FC236}">
                <a16:creationId xmlns:a16="http://schemas.microsoft.com/office/drawing/2014/main" id="{986C3A0E-E50E-325D-7CA4-79F8FACC2E57}"/>
              </a:ext>
            </a:extLst>
          </p:cNvPr>
          <p:cNvPicPr>
            <a:picLocks noGrp="1" noChangeAspect="1"/>
          </p:cNvPicPr>
          <p:nvPr>
            <p:ph idx="1"/>
          </p:nvPr>
        </p:nvPicPr>
        <p:blipFill>
          <a:blip r:embed="rId2"/>
          <a:stretch>
            <a:fillRect/>
          </a:stretch>
        </p:blipFill>
        <p:spPr>
          <a:xfrm>
            <a:off x="0" y="457201"/>
            <a:ext cx="5959506" cy="3377681"/>
          </a:xfrm>
          <a:prstGeom prst="rect">
            <a:avLst/>
          </a:prstGeom>
          <a:effectLst>
            <a:outerShdw blurRad="25400" dir="17880000">
              <a:srgbClr val="000000">
                <a:alpha val="46000"/>
              </a:srgbClr>
            </a:outerShdw>
          </a:effectLst>
        </p:spPr>
      </p:pic>
      <p:pic>
        <p:nvPicPr>
          <p:cNvPr id="7" name="Picture 6" descr="A screenshot of a computer program&#10;&#10;AI-generated content may be incorrect.">
            <a:extLst>
              <a:ext uri="{FF2B5EF4-FFF2-40B4-BE49-F238E27FC236}">
                <a16:creationId xmlns:a16="http://schemas.microsoft.com/office/drawing/2014/main" id="{290E92A6-B9B9-9DB9-23A3-9F919F649472}"/>
              </a:ext>
            </a:extLst>
          </p:cNvPr>
          <p:cNvPicPr>
            <a:picLocks noChangeAspect="1"/>
          </p:cNvPicPr>
          <p:nvPr/>
        </p:nvPicPr>
        <p:blipFill>
          <a:blip r:embed="rId3"/>
          <a:stretch>
            <a:fillRect/>
          </a:stretch>
        </p:blipFill>
        <p:spPr>
          <a:xfrm>
            <a:off x="6232496" y="487139"/>
            <a:ext cx="5511549" cy="3347744"/>
          </a:xfrm>
          <a:prstGeom prst="rect">
            <a:avLst/>
          </a:prstGeom>
        </p:spPr>
      </p:pic>
      <p:pic>
        <p:nvPicPr>
          <p:cNvPr id="9" name="Picture 8" descr="A screen shot of a computer program&#10;&#10;AI-generated content may be incorrect.">
            <a:extLst>
              <a:ext uri="{FF2B5EF4-FFF2-40B4-BE49-F238E27FC236}">
                <a16:creationId xmlns:a16="http://schemas.microsoft.com/office/drawing/2014/main" id="{E05D4BA7-A4C0-01E2-D0D0-322415E4C2D5}"/>
              </a:ext>
            </a:extLst>
          </p:cNvPr>
          <p:cNvPicPr>
            <a:picLocks noChangeAspect="1"/>
          </p:cNvPicPr>
          <p:nvPr/>
        </p:nvPicPr>
        <p:blipFill>
          <a:blip r:embed="rId4"/>
          <a:stretch>
            <a:fillRect/>
          </a:stretch>
        </p:blipFill>
        <p:spPr>
          <a:xfrm>
            <a:off x="0" y="3940150"/>
            <a:ext cx="5357364" cy="2917850"/>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68B4747C-14E9-D19D-5459-883230E404D5}"/>
              </a:ext>
            </a:extLst>
          </p:cNvPr>
          <p:cNvPicPr>
            <a:picLocks noChangeAspect="1"/>
          </p:cNvPicPr>
          <p:nvPr/>
        </p:nvPicPr>
        <p:blipFill>
          <a:blip r:embed="rId5"/>
          <a:stretch>
            <a:fillRect/>
          </a:stretch>
        </p:blipFill>
        <p:spPr>
          <a:xfrm>
            <a:off x="5567751" y="4587259"/>
            <a:ext cx="6505575" cy="1247775"/>
          </a:xfrm>
          <a:prstGeom prst="rect">
            <a:avLst/>
          </a:prstGeom>
        </p:spPr>
      </p:pic>
    </p:spTree>
    <p:extLst>
      <p:ext uri="{BB962C8B-B14F-4D97-AF65-F5344CB8AC3E}">
        <p14:creationId xmlns:p14="http://schemas.microsoft.com/office/powerpoint/2010/main" val="22944101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69E2D-F5E8-0ECC-36C3-BE9757750514}"/>
              </a:ext>
            </a:extLst>
          </p:cNvPr>
          <p:cNvSpPr>
            <a:spLocks noGrp="1"/>
          </p:cNvSpPr>
          <p:nvPr>
            <p:ph type="title"/>
          </p:nvPr>
        </p:nvSpPr>
        <p:spPr>
          <a:xfrm>
            <a:off x="3516610" y="16334"/>
            <a:ext cx="8011449" cy="513184"/>
          </a:xfrm>
        </p:spPr>
        <p:txBody>
          <a:bodyPr>
            <a:normAutofit fontScale="90000"/>
          </a:bodyPr>
          <a:lstStyle/>
          <a:p>
            <a:r>
              <a:rPr lang="en-US" dirty="0"/>
              <a:t>Get base data, get details on demand</a:t>
            </a:r>
          </a:p>
        </p:txBody>
      </p:sp>
      <p:pic>
        <p:nvPicPr>
          <p:cNvPr id="5" name="Content Placeholder 4" descr="A screenshot of a computer program&#10;&#10;AI-generated content may be incorrect.">
            <a:extLst>
              <a:ext uri="{FF2B5EF4-FFF2-40B4-BE49-F238E27FC236}">
                <a16:creationId xmlns:a16="http://schemas.microsoft.com/office/drawing/2014/main" id="{0F051ABE-6598-1595-3D79-6A38C8E18562}"/>
              </a:ext>
            </a:extLst>
          </p:cNvPr>
          <p:cNvPicPr>
            <a:picLocks noGrp="1" noChangeAspect="1"/>
          </p:cNvPicPr>
          <p:nvPr>
            <p:ph idx="1"/>
          </p:nvPr>
        </p:nvPicPr>
        <p:blipFill>
          <a:blip r:embed="rId2"/>
          <a:stretch>
            <a:fillRect/>
          </a:stretch>
        </p:blipFill>
        <p:spPr>
          <a:xfrm>
            <a:off x="0" y="228599"/>
            <a:ext cx="3398287" cy="1768871"/>
          </a:xfrm>
          <a:prstGeom prst="rect">
            <a:avLst/>
          </a:prstGeom>
          <a:effectLst>
            <a:outerShdw blurRad="25400" dir="17880000">
              <a:srgbClr val="000000">
                <a:alpha val="46000"/>
              </a:srgbClr>
            </a:outerShdw>
          </a:effectLst>
        </p:spPr>
      </p:pic>
      <p:pic>
        <p:nvPicPr>
          <p:cNvPr id="7" name="Picture 6" descr="A screenshot of a computer&#10;&#10;AI-generated content may be incorrect.">
            <a:extLst>
              <a:ext uri="{FF2B5EF4-FFF2-40B4-BE49-F238E27FC236}">
                <a16:creationId xmlns:a16="http://schemas.microsoft.com/office/drawing/2014/main" id="{12F30D69-EC3A-4584-268A-D3FE23270271}"/>
              </a:ext>
            </a:extLst>
          </p:cNvPr>
          <p:cNvPicPr>
            <a:picLocks noChangeAspect="1"/>
          </p:cNvPicPr>
          <p:nvPr/>
        </p:nvPicPr>
        <p:blipFill>
          <a:blip r:embed="rId3"/>
          <a:stretch>
            <a:fillRect/>
          </a:stretch>
        </p:blipFill>
        <p:spPr>
          <a:xfrm>
            <a:off x="0" y="2056517"/>
            <a:ext cx="2867025" cy="990600"/>
          </a:xfrm>
          <a:prstGeom prst="rect">
            <a:avLst/>
          </a:prstGeom>
        </p:spPr>
      </p:pic>
      <p:pic>
        <p:nvPicPr>
          <p:cNvPr id="9" name="Picture 8" descr="A screen shot of a computer program&#10;&#10;AI-generated content may be incorrect.">
            <a:extLst>
              <a:ext uri="{FF2B5EF4-FFF2-40B4-BE49-F238E27FC236}">
                <a16:creationId xmlns:a16="http://schemas.microsoft.com/office/drawing/2014/main" id="{DC6CE1B0-1C9B-A46E-C39D-A7BD03852120}"/>
              </a:ext>
            </a:extLst>
          </p:cNvPr>
          <p:cNvPicPr>
            <a:picLocks noChangeAspect="1"/>
          </p:cNvPicPr>
          <p:nvPr/>
        </p:nvPicPr>
        <p:blipFill>
          <a:blip r:embed="rId4"/>
          <a:stretch>
            <a:fillRect/>
          </a:stretch>
        </p:blipFill>
        <p:spPr>
          <a:xfrm>
            <a:off x="45680" y="3059510"/>
            <a:ext cx="3788229" cy="1886288"/>
          </a:xfrm>
          <a:prstGeom prst="rect">
            <a:avLst/>
          </a:prstGeom>
        </p:spPr>
      </p:pic>
      <p:pic>
        <p:nvPicPr>
          <p:cNvPr id="11" name="Picture 10" descr="A screen shot of a computer program&#10;&#10;AI-generated content may be incorrect.">
            <a:extLst>
              <a:ext uri="{FF2B5EF4-FFF2-40B4-BE49-F238E27FC236}">
                <a16:creationId xmlns:a16="http://schemas.microsoft.com/office/drawing/2014/main" id="{FF56D778-29AF-B538-EBE8-C378E5F298EC}"/>
              </a:ext>
            </a:extLst>
          </p:cNvPr>
          <p:cNvPicPr>
            <a:picLocks noChangeAspect="1"/>
          </p:cNvPicPr>
          <p:nvPr/>
        </p:nvPicPr>
        <p:blipFill>
          <a:blip r:embed="rId5"/>
          <a:stretch>
            <a:fillRect/>
          </a:stretch>
        </p:blipFill>
        <p:spPr>
          <a:xfrm>
            <a:off x="45680" y="4964460"/>
            <a:ext cx="3711640" cy="1893540"/>
          </a:xfrm>
          <a:prstGeom prst="rect">
            <a:avLst/>
          </a:prstGeom>
        </p:spPr>
      </p:pic>
      <p:pic>
        <p:nvPicPr>
          <p:cNvPr id="13" name="Picture 12" descr="A screen shot of a computer code&#10;&#10;AI-generated content may be incorrect.">
            <a:extLst>
              <a:ext uri="{FF2B5EF4-FFF2-40B4-BE49-F238E27FC236}">
                <a16:creationId xmlns:a16="http://schemas.microsoft.com/office/drawing/2014/main" id="{555D5E17-AA7E-84DB-9E9B-CDE16C269241}"/>
              </a:ext>
            </a:extLst>
          </p:cNvPr>
          <p:cNvPicPr>
            <a:picLocks noChangeAspect="1"/>
          </p:cNvPicPr>
          <p:nvPr/>
        </p:nvPicPr>
        <p:blipFill>
          <a:blip r:embed="rId6"/>
          <a:stretch>
            <a:fillRect/>
          </a:stretch>
        </p:blipFill>
        <p:spPr>
          <a:xfrm>
            <a:off x="4143227" y="629831"/>
            <a:ext cx="6040961" cy="2613962"/>
          </a:xfrm>
          <a:prstGeom prst="rect">
            <a:avLst/>
          </a:prstGeom>
        </p:spPr>
      </p:pic>
      <p:pic>
        <p:nvPicPr>
          <p:cNvPr id="15" name="Picture 14" descr="A screenshot of a computer code&#10;&#10;AI-generated content may be incorrect.">
            <a:extLst>
              <a:ext uri="{FF2B5EF4-FFF2-40B4-BE49-F238E27FC236}">
                <a16:creationId xmlns:a16="http://schemas.microsoft.com/office/drawing/2014/main" id="{65E0D9F0-B8B4-63CB-2207-211421C74909}"/>
              </a:ext>
            </a:extLst>
          </p:cNvPr>
          <p:cNvPicPr>
            <a:picLocks noChangeAspect="1"/>
          </p:cNvPicPr>
          <p:nvPr/>
        </p:nvPicPr>
        <p:blipFill>
          <a:blip r:embed="rId7"/>
          <a:stretch>
            <a:fillRect/>
          </a:stretch>
        </p:blipFill>
        <p:spPr>
          <a:xfrm>
            <a:off x="4143227" y="3304455"/>
            <a:ext cx="6683569" cy="3503837"/>
          </a:xfrm>
          <a:prstGeom prst="rect">
            <a:avLst/>
          </a:prstGeom>
        </p:spPr>
      </p:pic>
    </p:spTree>
    <p:extLst>
      <p:ext uri="{BB962C8B-B14F-4D97-AF65-F5344CB8AC3E}">
        <p14:creationId xmlns:p14="http://schemas.microsoft.com/office/powerpoint/2010/main" val="35613588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57DB-6098-ACF7-8615-A6F8F37BA6AB}"/>
              </a:ext>
            </a:extLst>
          </p:cNvPr>
          <p:cNvSpPr>
            <a:spLocks noGrp="1"/>
          </p:cNvSpPr>
          <p:nvPr>
            <p:ph type="title"/>
          </p:nvPr>
        </p:nvSpPr>
        <p:spPr>
          <a:xfrm>
            <a:off x="2724539" y="0"/>
            <a:ext cx="8543018" cy="643812"/>
          </a:xfrm>
        </p:spPr>
        <p:txBody>
          <a:bodyPr>
            <a:noAutofit/>
          </a:bodyPr>
          <a:lstStyle/>
          <a:p>
            <a:r>
              <a:rPr lang="en-US" sz="2800" dirty="0"/>
              <a:t>Get base data, get details on demand (cont.)</a:t>
            </a:r>
          </a:p>
        </p:txBody>
      </p:sp>
      <p:pic>
        <p:nvPicPr>
          <p:cNvPr id="5" name="Content Placeholder 4" descr="A screenshot of a computer&#10;&#10;AI-generated content may be incorrect.">
            <a:extLst>
              <a:ext uri="{FF2B5EF4-FFF2-40B4-BE49-F238E27FC236}">
                <a16:creationId xmlns:a16="http://schemas.microsoft.com/office/drawing/2014/main" id="{13FC32DD-8BC5-DAB8-7299-E2D37051C521}"/>
              </a:ext>
            </a:extLst>
          </p:cNvPr>
          <p:cNvPicPr>
            <a:picLocks noGrp="1" noChangeAspect="1"/>
          </p:cNvPicPr>
          <p:nvPr>
            <p:ph idx="1"/>
          </p:nvPr>
        </p:nvPicPr>
        <p:blipFill>
          <a:blip r:embed="rId2"/>
          <a:stretch>
            <a:fillRect/>
          </a:stretch>
        </p:blipFill>
        <p:spPr>
          <a:xfrm>
            <a:off x="0" y="643812"/>
            <a:ext cx="5267325" cy="1171575"/>
          </a:xfrm>
          <a:prstGeom prst="rect">
            <a:avLst/>
          </a:prstGeom>
          <a:effectLst>
            <a:outerShdw blurRad="25400" dir="17880000">
              <a:srgbClr val="000000">
                <a:alpha val="46000"/>
              </a:srgbClr>
            </a:outerShdw>
          </a:effectLst>
        </p:spPr>
      </p:pic>
      <p:pic>
        <p:nvPicPr>
          <p:cNvPr id="7" name="Picture 6" descr="A screenshot of a computer code&#10;&#10;AI-generated content may be incorrect.">
            <a:extLst>
              <a:ext uri="{FF2B5EF4-FFF2-40B4-BE49-F238E27FC236}">
                <a16:creationId xmlns:a16="http://schemas.microsoft.com/office/drawing/2014/main" id="{ADB0D231-2197-77DD-BE4C-18FBD3945CFB}"/>
              </a:ext>
            </a:extLst>
          </p:cNvPr>
          <p:cNvPicPr>
            <a:picLocks noChangeAspect="1"/>
          </p:cNvPicPr>
          <p:nvPr/>
        </p:nvPicPr>
        <p:blipFill>
          <a:blip r:embed="rId3"/>
          <a:stretch>
            <a:fillRect/>
          </a:stretch>
        </p:blipFill>
        <p:spPr>
          <a:xfrm>
            <a:off x="0" y="2020661"/>
            <a:ext cx="5815016" cy="2947890"/>
          </a:xfrm>
          <a:prstGeom prst="rect">
            <a:avLst/>
          </a:prstGeom>
        </p:spPr>
      </p:pic>
      <p:pic>
        <p:nvPicPr>
          <p:cNvPr id="9" name="Picture 8" descr="A close-up of text&#10;&#10;AI-generated content may be incorrect.">
            <a:extLst>
              <a:ext uri="{FF2B5EF4-FFF2-40B4-BE49-F238E27FC236}">
                <a16:creationId xmlns:a16="http://schemas.microsoft.com/office/drawing/2014/main" id="{F96BB8E2-7A10-05F1-ADF7-987EA6C2A831}"/>
              </a:ext>
            </a:extLst>
          </p:cNvPr>
          <p:cNvPicPr>
            <a:picLocks noChangeAspect="1"/>
          </p:cNvPicPr>
          <p:nvPr/>
        </p:nvPicPr>
        <p:blipFill>
          <a:blip r:embed="rId4"/>
          <a:stretch>
            <a:fillRect/>
          </a:stretch>
        </p:blipFill>
        <p:spPr>
          <a:xfrm>
            <a:off x="5884598" y="605712"/>
            <a:ext cx="5010150" cy="1209675"/>
          </a:xfrm>
          <a:prstGeom prst="rect">
            <a:avLst/>
          </a:prstGeom>
        </p:spPr>
      </p:pic>
      <p:pic>
        <p:nvPicPr>
          <p:cNvPr id="11" name="Picture 10" descr="A screenshot of a computer program&#10;&#10;AI-generated content may be incorrect.">
            <a:extLst>
              <a:ext uri="{FF2B5EF4-FFF2-40B4-BE49-F238E27FC236}">
                <a16:creationId xmlns:a16="http://schemas.microsoft.com/office/drawing/2014/main" id="{BDC16BBE-D5DC-3E6B-726E-986060637963}"/>
              </a:ext>
            </a:extLst>
          </p:cNvPr>
          <p:cNvPicPr>
            <a:picLocks noChangeAspect="1"/>
          </p:cNvPicPr>
          <p:nvPr/>
        </p:nvPicPr>
        <p:blipFill>
          <a:blip r:embed="rId5"/>
          <a:stretch>
            <a:fillRect/>
          </a:stretch>
        </p:blipFill>
        <p:spPr>
          <a:xfrm>
            <a:off x="5884599" y="1912872"/>
            <a:ext cx="6307401" cy="3867247"/>
          </a:xfrm>
          <a:prstGeom prst="rect">
            <a:avLst/>
          </a:prstGeom>
        </p:spPr>
      </p:pic>
      <p:pic>
        <p:nvPicPr>
          <p:cNvPr id="13" name="Picture 12" descr="A screenshot of a computer code&#10;&#10;AI-generated content may be incorrect.">
            <a:extLst>
              <a:ext uri="{FF2B5EF4-FFF2-40B4-BE49-F238E27FC236}">
                <a16:creationId xmlns:a16="http://schemas.microsoft.com/office/drawing/2014/main" id="{85AD5B57-8DB2-19BE-0C4D-C6BC685EFCD8}"/>
              </a:ext>
            </a:extLst>
          </p:cNvPr>
          <p:cNvPicPr>
            <a:picLocks noChangeAspect="1"/>
          </p:cNvPicPr>
          <p:nvPr/>
        </p:nvPicPr>
        <p:blipFill>
          <a:blip r:embed="rId6"/>
          <a:stretch>
            <a:fillRect/>
          </a:stretch>
        </p:blipFill>
        <p:spPr>
          <a:xfrm>
            <a:off x="628648" y="5803446"/>
            <a:ext cx="7772400" cy="1019175"/>
          </a:xfrm>
          <a:prstGeom prst="rect">
            <a:avLst/>
          </a:prstGeom>
        </p:spPr>
      </p:pic>
    </p:spTree>
    <p:extLst>
      <p:ext uri="{BB962C8B-B14F-4D97-AF65-F5344CB8AC3E}">
        <p14:creationId xmlns:p14="http://schemas.microsoft.com/office/powerpoint/2010/main" val="36603827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851DB4-9AB7-5278-3DB8-5AFFE7FC5C35}"/>
              </a:ext>
            </a:extLst>
          </p:cNvPr>
          <p:cNvSpPr>
            <a:spLocks noGrp="1"/>
          </p:cNvSpPr>
          <p:nvPr>
            <p:ph idx="1"/>
          </p:nvPr>
        </p:nvSpPr>
        <p:spPr>
          <a:xfrm>
            <a:off x="589934" y="235975"/>
            <a:ext cx="11307097" cy="6361470"/>
          </a:xfrm>
        </p:spPr>
        <p:txBody>
          <a:bodyPr/>
          <a:lstStyle/>
          <a:p>
            <a:pPr marL="36900" indent="0" algn="ctr">
              <a:buNone/>
            </a:pPr>
            <a:r>
              <a:rPr lang="en-US" sz="2800" b="1" dirty="0"/>
              <a:t>Decorator pattern</a:t>
            </a:r>
            <a:endParaRPr lang="en-US" dirty="0"/>
          </a:p>
          <a:p>
            <a:r>
              <a:rPr lang="en-US" dirty="0"/>
              <a:t>it allows behavior to be added to individual objects, either statically or dynamically, without affecting the behavior of other objects from the same class. </a:t>
            </a:r>
          </a:p>
          <a:p>
            <a:r>
              <a:rPr lang="en-US" dirty="0"/>
              <a:t>Decorator pattern : for example, IS A Text and HAS A</a:t>
            </a:r>
          </a:p>
        </p:txBody>
      </p:sp>
    </p:spTree>
    <p:extLst>
      <p:ext uri="{BB962C8B-B14F-4D97-AF65-F5344CB8AC3E}">
        <p14:creationId xmlns:p14="http://schemas.microsoft.com/office/powerpoint/2010/main" val="3429877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24DF-F188-EF25-2959-72B8B5B00159}"/>
              </a:ext>
            </a:extLst>
          </p:cNvPr>
          <p:cNvSpPr>
            <a:spLocks noGrp="1"/>
          </p:cNvSpPr>
          <p:nvPr>
            <p:ph type="title"/>
          </p:nvPr>
        </p:nvSpPr>
        <p:spPr>
          <a:xfrm>
            <a:off x="1091077" y="0"/>
            <a:ext cx="10353762" cy="522514"/>
          </a:xfrm>
        </p:spPr>
        <p:txBody>
          <a:bodyPr>
            <a:normAutofit fontScale="90000"/>
          </a:bodyPr>
          <a:lstStyle/>
          <a:p>
            <a:r>
              <a:rPr lang="en-US" dirty="0"/>
              <a:t>Creational Design pattern (Singleton )</a:t>
            </a:r>
          </a:p>
        </p:txBody>
      </p:sp>
      <p:sp>
        <p:nvSpPr>
          <p:cNvPr id="3" name="Content Placeholder 2">
            <a:extLst>
              <a:ext uri="{FF2B5EF4-FFF2-40B4-BE49-F238E27FC236}">
                <a16:creationId xmlns:a16="http://schemas.microsoft.com/office/drawing/2014/main" id="{E56F1C51-CE1A-3D33-422E-73CED6C17C1D}"/>
              </a:ext>
            </a:extLst>
          </p:cNvPr>
          <p:cNvSpPr>
            <a:spLocks noGrp="1"/>
          </p:cNvSpPr>
          <p:nvPr>
            <p:ph idx="1"/>
          </p:nvPr>
        </p:nvSpPr>
        <p:spPr>
          <a:xfrm>
            <a:off x="401216" y="522514"/>
            <a:ext cx="11532637" cy="6176865"/>
          </a:xfrm>
        </p:spPr>
        <p:txBody>
          <a:bodyPr/>
          <a:lstStyle/>
          <a:p>
            <a:r>
              <a:rPr lang="en-US" dirty="0"/>
              <a:t>ensures that a </a:t>
            </a:r>
            <a:r>
              <a:rPr lang="en-US" b="1" dirty="0"/>
              <a:t>class has only one instance</a:t>
            </a:r>
            <a:r>
              <a:rPr lang="en-US" dirty="0"/>
              <a:t> throughout the application — and provides a </a:t>
            </a:r>
            <a:r>
              <a:rPr lang="en-US" b="1" dirty="0"/>
              <a:t>global access point</a:t>
            </a:r>
            <a:r>
              <a:rPr lang="en-US" dirty="0"/>
              <a:t> to that instance</a:t>
            </a:r>
          </a:p>
          <a:p>
            <a:r>
              <a:rPr lang="en-US" dirty="0"/>
              <a:t>When you need </a:t>
            </a:r>
            <a:r>
              <a:rPr lang="en-US" b="1" dirty="0"/>
              <a:t>one and only one</a:t>
            </a:r>
            <a:r>
              <a:rPr lang="en-US" dirty="0"/>
              <a:t> instance</a:t>
            </a:r>
          </a:p>
          <a:p>
            <a:pPr lvl="1"/>
            <a:r>
              <a:rPr lang="en-US" dirty="0"/>
              <a:t>Logging Service</a:t>
            </a:r>
          </a:p>
          <a:p>
            <a:pPr lvl="1"/>
            <a:r>
              <a:rPr lang="en-US" dirty="0"/>
              <a:t>DB Connection Manager</a:t>
            </a:r>
          </a:p>
          <a:p>
            <a:pPr lvl="1"/>
            <a:r>
              <a:rPr lang="en-US" dirty="0"/>
              <a:t>Caching System</a:t>
            </a:r>
          </a:p>
          <a:p>
            <a:r>
              <a:rPr lang="en-US" dirty="0"/>
              <a:t>Steps</a:t>
            </a:r>
          </a:p>
          <a:p>
            <a:pPr lvl="1"/>
            <a:r>
              <a:rPr lang="en-US" dirty="0"/>
              <a:t>Private static </a:t>
            </a:r>
            <a:r>
              <a:rPr lang="en-US" dirty="0" err="1"/>
              <a:t>fieled</a:t>
            </a:r>
            <a:r>
              <a:rPr lang="en-US" dirty="0"/>
              <a:t> to hold the instance</a:t>
            </a:r>
          </a:p>
          <a:p>
            <a:pPr lvl="1"/>
            <a:r>
              <a:rPr lang="en-US" dirty="0"/>
              <a:t>Private constructor to prevent external instantiation</a:t>
            </a:r>
          </a:p>
          <a:p>
            <a:pPr lvl="1"/>
            <a:r>
              <a:rPr lang="en-US" dirty="0"/>
              <a:t>The static method that provide access to instance</a:t>
            </a:r>
          </a:p>
          <a:p>
            <a:r>
              <a:rPr lang="en-US" dirty="0"/>
              <a:t>Example</a:t>
            </a:r>
          </a:p>
        </p:txBody>
      </p:sp>
      <p:pic>
        <p:nvPicPr>
          <p:cNvPr id="5" name="Picture 4">
            <a:extLst>
              <a:ext uri="{FF2B5EF4-FFF2-40B4-BE49-F238E27FC236}">
                <a16:creationId xmlns:a16="http://schemas.microsoft.com/office/drawing/2014/main" id="{25263BA1-BF41-0F16-4AD5-15C77E0079F1}"/>
              </a:ext>
            </a:extLst>
          </p:cNvPr>
          <p:cNvPicPr>
            <a:picLocks noChangeAspect="1"/>
          </p:cNvPicPr>
          <p:nvPr/>
        </p:nvPicPr>
        <p:blipFill>
          <a:blip r:embed="rId2"/>
          <a:stretch>
            <a:fillRect/>
          </a:stretch>
        </p:blipFill>
        <p:spPr>
          <a:xfrm>
            <a:off x="8058150" y="1828800"/>
            <a:ext cx="4133850" cy="5029200"/>
          </a:xfrm>
          <a:prstGeom prst="rect">
            <a:avLst/>
          </a:prstGeom>
        </p:spPr>
      </p:pic>
    </p:spTree>
    <p:extLst>
      <p:ext uri="{BB962C8B-B14F-4D97-AF65-F5344CB8AC3E}">
        <p14:creationId xmlns:p14="http://schemas.microsoft.com/office/powerpoint/2010/main" val="11026774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7EF52-791D-0265-E677-3D6CCE7252DA}"/>
              </a:ext>
            </a:extLst>
          </p:cNvPr>
          <p:cNvSpPr>
            <a:spLocks noGrp="1"/>
          </p:cNvSpPr>
          <p:nvPr>
            <p:ph type="title"/>
          </p:nvPr>
        </p:nvSpPr>
        <p:spPr>
          <a:xfrm>
            <a:off x="1012117" y="0"/>
            <a:ext cx="10353762" cy="383458"/>
          </a:xfrm>
        </p:spPr>
        <p:txBody>
          <a:bodyPr>
            <a:normAutofit fontScale="90000"/>
          </a:bodyPr>
          <a:lstStyle/>
          <a:p>
            <a:r>
              <a:rPr lang="en-US" dirty="0"/>
              <a:t>Creational</a:t>
            </a:r>
          </a:p>
        </p:txBody>
      </p:sp>
      <p:sp>
        <p:nvSpPr>
          <p:cNvPr id="3" name="Content Placeholder 2">
            <a:extLst>
              <a:ext uri="{FF2B5EF4-FFF2-40B4-BE49-F238E27FC236}">
                <a16:creationId xmlns:a16="http://schemas.microsoft.com/office/drawing/2014/main" id="{7D48F694-3EA2-7143-10CC-E079BEA04462}"/>
              </a:ext>
            </a:extLst>
          </p:cNvPr>
          <p:cNvSpPr>
            <a:spLocks noGrp="1"/>
          </p:cNvSpPr>
          <p:nvPr>
            <p:ph idx="1"/>
          </p:nvPr>
        </p:nvSpPr>
        <p:spPr>
          <a:xfrm>
            <a:off x="383458" y="452284"/>
            <a:ext cx="10884099" cy="6405715"/>
          </a:xfrm>
        </p:spPr>
        <p:txBody>
          <a:bodyPr/>
          <a:lstStyle/>
          <a:p>
            <a:r>
              <a:rPr lang="en-US" dirty="0"/>
              <a:t>Decorator pattern</a:t>
            </a:r>
          </a:p>
        </p:txBody>
      </p:sp>
      <p:pic>
        <p:nvPicPr>
          <p:cNvPr id="5" name="Picture 4">
            <a:extLst>
              <a:ext uri="{FF2B5EF4-FFF2-40B4-BE49-F238E27FC236}">
                <a16:creationId xmlns:a16="http://schemas.microsoft.com/office/drawing/2014/main" id="{9F4E11D5-3DD4-4FAA-0295-9D56380DA8D9}"/>
              </a:ext>
            </a:extLst>
          </p:cNvPr>
          <p:cNvPicPr>
            <a:picLocks noChangeAspect="1"/>
          </p:cNvPicPr>
          <p:nvPr/>
        </p:nvPicPr>
        <p:blipFill>
          <a:blip r:embed="rId2"/>
          <a:stretch>
            <a:fillRect/>
          </a:stretch>
        </p:blipFill>
        <p:spPr>
          <a:xfrm>
            <a:off x="0" y="934065"/>
            <a:ext cx="5535561" cy="3598606"/>
          </a:xfrm>
          <a:prstGeom prst="rect">
            <a:avLst/>
          </a:prstGeom>
        </p:spPr>
      </p:pic>
      <p:sp>
        <p:nvSpPr>
          <p:cNvPr id="6" name="TextBox 5">
            <a:extLst>
              <a:ext uri="{FF2B5EF4-FFF2-40B4-BE49-F238E27FC236}">
                <a16:creationId xmlns:a16="http://schemas.microsoft.com/office/drawing/2014/main" id="{CAF3FFA6-DE40-9B85-1BD3-737E2F71BECF}"/>
              </a:ext>
            </a:extLst>
          </p:cNvPr>
          <p:cNvSpPr txBox="1"/>
          <p:nvPr/>
        </p:nvSpPr>
        <p:spPr>
          <a:xfrm>
            <a:off x="6735097" y="1445342"/>
            <a:ext cx="5152103" cy="369332"/>
          </a:xfrm>
          <a:prstGeom prst="rect">
            <a:avLst/>
          </a:prstGeom>
          <a:noFill/>
        </p:spPr>
        <p:txBody>
          <a:bodyPr wrap="square" rtlCol="0">
            <a:spAutoFit/>
          </a:bodyPr>
          <a:lstStyle/>
          <a:p>
            <a:r>
              <a:rPr lang="en-US" dirty="0"/>
              <a:t>Many inheritance is not a solution</a:t>
            </a:r>
          </a:p>
        </p:txBody>
      </p:sp>
      <p:pic>
        <p:nvPicPr>
          <p:cNvPr id="8" name="Picture 7">
            <a:extLst>
              <a:ext uri="{FF2B5EF4-FFF2-40B4-BE49-F238E27FC236}">
                <a16:creationId xmlns:a16="http://schemas.microsoft.com/office/drawing/2014/main" id="{0FBF16EF-A9D7-F5DB-8A49-B70CDEA6797E}"/>
              </a:ext>
            </a:extLst>
          </p:cNvPr>
          <p:cNvPicPr>
            <a:picLocks noChangeAspect="1"/>
          </p:cNvPicPr>
          <p:nvPr/>
        </p:nvPicPr>
        <p:blipFill>
          <a:blip r:embed="rId3"/>
          <a:stretch>
            <a:fillRect/>
          </a:stretch>
        </p:blipFill>
        <p:spPr>
          <a:xfrm>
            <a:off x="4280095" y="3205316"/>
            <a:ext cx="7911905" cy="3446513"/>
          </a:xfrm>
          <a:prstGeom prst="rect">
            <a:avLst/>
          </a:prstGeom>
        </p:spPr>
      </p:pic>
    </p:spTree>
    <p:extLst>
      <p:ext uri="{BB962C8B-B14F-4D97-AF65-F5344CB8AC3E}">
        <p14:creationId xmlns:p14="http://schemas.microsoft.com/office/powerpoint/2010/main" val="34937689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4DA3-10EC-D3AE-C700-E228158EAC20}"/>
              </a:ext>
            </a:extLst>
          </p:cNvPr>
          <p:cNvSpPr>
            <a:spLocks noGrp="1"/>
          </p:cNvSpPr>
          <p:nvPr>
            <p:ph type="title"/>
          </p:nvPr>
        </p:nvSpPr>
        <p:spPr>
          <a:xfrm>
            <a:off x="913795" y="0"/>
            <a:ext cx="10353762" cy="471948"/>
          </a:xfrm>
        </p:spPr>
        <p:txBody>
          <a:bodyPr>
            <a:normAutofit fontScale="90000"/>
          </a:bodyPr>
          <a:lstStyle/>
          <a:p>
            <a:r>
              <a:rPr lang="en-US" dirty="0"/>
              <a:t>Creational (Adapter)</a:t>
            </a:r>
          </a:p>
        </p:txBody>
      </p:sp>
      <p:sp>
        <p:nvSpPr>
          <p:cNvPr id="3" name="Content Placeholder 2">
            <a:extLst>
              <a:ext uri="{FF2B5EF4-FFF2-40B4-BE49-F238E27FC236}">
                <a16:creationId xmlns:a16="http://schemas.microsoft.com/office/drawing/2014/main" id="{79B6EA91-9282-7E66-B021-E0C029B28ED8}"/>
              </a:ext>
            </a:extLst>
          </p:cNvPr>
          <p:cNvSpPr>
            <a:spLocks noGrp="1"/>
          </p:cNvSpPr>
          <p:nvPr>
            <p:ph idx="1"/>
          </p:nvPr>
        </p:nvSpPr>
        <p:spPr>
          <a:xfrm>
            <a:off x="403123" y="471949"/>
            <a:ext cx="11523406" cy="6253316"/>
          </a:xfrm>
        </p:spPr>
        <p:txBody>
          <a:bodyPr/>
          <a:lstStyle/>
          <a:p>
            <a:r>
              <a:rPr lang="en-US" dirty="0"/>
              <a:t>The Adapter Pattern is a structural design pattern that allows objects with incompatible interfaces to collaborate.</a:t>
            </a:r>
          </a:p>
          <a:p>
            <a:r>
              <a:rPr lang="en-US" dirty="0"/>
              <a:t>it acts as a bridge between two incompatible interfaces, allowing them to work together seamlessly.</a:t>
            </a:r>
          </a:p>
          <a:p>
            <a:r>
              <a:rPr lang="en-US" dirty="0"/>
              <a:t>The primary problem that the Adapter Pattern solves is the need to integrate or use existing classes or interfaces that are incompatible with the rest of the system</a:t>
            </a:r>
          </a:p>
          <a:p>
            <a:r>
              <a:rPr lang="en-US" dirty="0"/>
              <a:t>Integrate with another systems</a:t>
            </a:r>
          </a:p>
          <a:p>
            <a:r>
              <a:rPr lang="en-US" dirty="0"/>
              <a:t>Take an object and modify it to cope with another system that will </a:t>
            </a:r>
          </a:p>
          <a:p>
            <a:pPr algn="r" rtl="1"/>
            <a:r>
              <a:rPr lang="ar-EG" dirty="0"/>
              <a:t>تدخله اوبجيكت وتخرجه بشكل مختلف يتلاءم مع الطرف الاخر ( سيستم اخر )</a:t>
            </a:r>
            <a:endParaRPr lang="en-US" dirty="0"/>
          </a:p>
          <a:p>
            <a:endParaRPr lang="en-US" dirty="0"/>
          </a:p>
        </p:txBody>
      </p:sp>
    </p:spTree>
    <p:extLst>
      <p:ext uri="{BB962C8B-B14F-4D97-AF65-F5344CB8AC3E}">
        <p14:creationId xmlns:p14="http://schemas.microsoft.com/office/powerpoint/2010/main" val="21059840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95562</TotalTime>
  <Words>9926</Words>
  <Application>Microsoft Office PowerPoint</Application>
  <PresentationFormat>Widescreen</PresentationFormat>
  <Paragraphs>990</Paragraphs>
  <Slides>162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162</vt:i4>
      </vt:variant>
    </vt:vector>
  </HeadingPairs>
  <TitlesOfParts>
    <vt:vector size="170" baseType="lpstr">
      <vt:lpstr>Arial</vt:lpstr>
      <vt:lpstr>Arial Unicode MS</vt:lpstr>
      <vt:lpstr>Calibri</vt:lpstr>
      <vt:lpstr>Calisto MT</vt:lpstr>
      <vt:lpstr>Cascadia Mono</vt:lpstr>
      <vt:lpstr>Wingdings</vt:lpstr>
      <vt:lpstr>Wingdings 2</vt:lpstr>
      <vt:lpstr>Slate</vt:lpstr>
      <vt:lpstr>C#, OOP &amp; Solid &amp; Design patterns, LINQ, EF</vt:lpstr>
      <vt:lpstr>PowerPoint Presentation</vt:lpstr>
      <vt:lpstr>what's difference between C and C++</vt:lpstr>
      <vt:lpstr>what's the limitation of C and C++ that makes Microsoft wants new programming language (C#)</vt:lpstr>
      <vt:lpstr>The compilation process of C# or any language of the .NET family</vt:lpstr>
      <vt:lpstr>what is the difference between .NET framework and .NET core </vt:lpstr>
      <vt:lpstr>publish</vt:lpstr>
      <vt:lpstr>Files of publishing</vt:lpstr>
      <vt:lpstr>PowerPoint Presentation</vt:lpstr>
      <vt:lpstr>Data Type</vt:lpstr>
      <vt:lpstr>Data-types [cont.]</vt:lpstr>
      <vt:lpstr>string</vt:lpstr>
      <vt:lpstr>object</vt:lpstr>
      <vt:lpstr>Object DT (cont.)</vt:lpstr>
      <vt:lpstr>Dynamic </vt:lpstr>
      <vt:lpstr>var [implicit type local variable] </vt:lpstr>
      <vt:lpstr>mutable and immutable datatype</vt:lpstr>
      <vt:lpstr>anonymous object</vt:lpstr>
      <vt:lpstr>object-initializer</vt:lpstr>
      <vt:lpstr>PowerPoint Presentation</vt:lpstr>
      <vt:lpstr>Variable</vt:lpstr>
      <vt:lpstr>Variable (cont.)</vt:lpstr>
      <vt:lpstr>PowerPoint Presentation</vt:lpstr>
      <vt:lpstr>IS</vt:lpstr>
      <vt:lpstr>AS</vt:lpstr>
      <vt:lpstr>AS [Cont.]</vt:lpstr>
      <vt:lpstr>PowerPoint Presentation</vt:lpstr>
      <vt:lpstr>Ref parameter </vt:lpstr>
      <vt:lpstr>out parameter</vt:lpstr>
      <vt:lpstr>Default param</vt:lpstr>
      <vt:lpstr>named parameter</vt:lpstr>
      <vt:lpstr>Typeof</vt:lpstr>
      <vt:lpstr>PowerPoint Presentation</vt:lpstr>
      <vt:lpstr>Extension method</vt:lpstr>
      <vt:lpstr>OPEN for extension closed for modification example</vt:lpstr>
      <vt:lpstr>delegate </vt:lpstr>
      <vt:lpstr>Delegate continue</vt:lpstr>
      <vt:lpstr>Delegate continue</vt:lpstr>
      <vt:lpstr>PowerPoint Presentation</vt:lpstr>
      <vt:lpstr>Filter using delegate</vt:lpstr>
      <vt:lpstr>event</vt:lpstr>
      <vt:lpstr>Event example</vt:lpstr>
      <vt:lpstr>Built-in event</vt:lpstr>
      <vt:lpstr>PowerPoint Presentation</vt:lpstr>
      <vt:lpstr>Stateless operations</vt:lpstr>
      <vt:lpstr>the differences between synchronous and asynchronous</vt:lpstr>
      <vt:lpstr>Asynchronous example</vt:lpstr>
      <vt:lpstr>Asynchronous example</vt:lpstr>
      <vt:lpstr>Asynchronous methods</vt:lpstr>
      <vt:lpstr>Logs</vt:lpstr>
      <vt:lpstr>AddScoped(), AddSingleton(), and AddTransient() </vt:lpstr>
      <vt:lpstr>PowerPoint Presentation</vt:lpstr>
      <vt:lpstr>Class</vt:lpstr>
      <vt:lpstr>Encapsulation</vt:lpstr>
      <vt:lpstr>Access Modifiers</vt:lpstr>
      <vt:lpstr>Polymorphism</vt:lpstr>
      <vt:lpstr>Inheritance </vt:lpstr>
      <vt:lpstr>Inherit from generic </vt:lpstr>
      <vt:lpstr>Abstraction</vt:lpstr>
      <vt:lpstr>Example of how abstraction hide the complex implementation details </vt:lpstr>
      <vt:lpstr>new keyword</vt:lpstr>
      <vt:lpstr>new keyword (cont.)</vt:lpstr>
      <vt:lpstr>Virtual &amp; Override</vt:lpstr>
      <vt:lpstr>Sealed</vt:lpstr>
      <vt:lpstr>interface</vt:lpstr>
      <vt:lpstr>Built-in Interface [IDisposable]</vt:lpstr>
      <vt:lpstr>Built-in Interface [IDisposable] cont.</vt:lpstr>
      <vt:lpstr>PowerPoint Presentation</vt:lpstr>
      <vt:lpstr>SOLID (cont.)</vt:lpstr>
      <vt:lpstr>Single Responsibility Principle (SRP) A class should have one reason to change.</vt:lpstr>
      <vt:lpstr>SRP (Bad Examples)</vt:lpstr>
      <vt:lpstr>O: open for extension closed for modification Ex1</vt:lpstr>
      <vt:lpstr>O: open for extension closed for modification Ex2</vt:lpstr>
      <vt:lpstr>O: open for extension closed for modification Ex2 Sol</vt:lpstr>
      <vt:lpstr>O: open for extension closed for modification (EX 3)</vt:lpstr>
      <vt:lpstr>Solve the previous open for extension closed for modification (EX 3)</vt:lpstr>
      <vt:lpstr>Liskov Substitution principle</vt:lpstr>
      <vt:lpstr>Liskov Substitution principle Ex1</vt:lpstr>
      <vt:lpstr>Liskov Substitution principal Ex1 Sol</vt:lpstr>
      <vt:lpstr>Liskov Substitution principal Ex2</vt:lpstr>
      <vt:lpstr>Liskov Substitution principal Ex2 sol</vt:lpstr>
      <vt:lpstr>I: Interface segregation</vt:lpstr>
      <vt:lpstr>D: dependency inversion principle</vt:lpstr>
      <vt:lpstr>PowerPoint Presentation</vt:lpstr>
      <vt:lpstr>IOC </vt:lpstr>
      <vt:lpstr>Dependency injection</vt:lpstr>
      <vt:lpstr>PowerPoint Presentation</vt:lpstr>
      <vt:lpstr>Design patterns types</vt:lpstr>
      <vt:lpstr>Design pattern</vt:lpstr>
      <vt:lpstr>Factory Pattern</vt:lpstr>
      <vt:lpstr>Example 1 using factory pattern (factory Method)</vt:lpstr>
      <vt:lpstr>Example 1 (cont.)</vt:lpstr>
      <vt:lpstr>Example 1 (cont.)</vt:lpstr>
      <vt:lpstr>Get base data, get details on demand</vt:lpstr>
      <vt:lpstr>Get base data, get details on demand (cont.)</vt:lpstr>
      <vt:lpstr>PowerPoint Presentation</vt:lpstr>
      <vt:lpstr>Creational Design pattern (Singleton )</vt:lpstr>
      <vt:lpstr>Creational</vt:lpstr>
      <vt:lpstr>Creational (Adapter)</vt:lpstr>
      <vt:lpstr>Behavioral patterns: Strategy pattern</vt:lpstr>
      <vt:lpstr>Template Method Pattern</vt:lpstr>
      <vt:lpstr>Template Method Pattern Ex1</vt:lpstr>
      <vt:lpstr>PowerPoint Presentation</vt:lpstr>
      <vt:lpstr>PowerPoint Presentation</vt:lpstr>
      <vt:lpstr>PowerPoint Presentation</vt:lpstr>
      <vt:lpstr>in C# LINQ what is the difference between IQuerable, IEnumerable</vt:lpstr>
      <vt:lpstr>in C# LINQ what is the difference between IQuerable, Ienumerable (cont.)</vt:lpstr>
      <vt:lpstr>So, the effective pattern</vt:lpstr>
      <vt:lpstr>IEquatable</vt:lpstr>
      <vt:lpstr>PowerPoint Presentation</vt:lpstr>
      <vt:lpstr>Context members</vt:lpstr>
      <vt:lpstr>Entity Entry</vt:lpstr>
      <vt:lpstr>Navigation Entry</vt:lpstr>
      <vt:lpstr>Change Tracker</vt:lpstr>
      <vt:lpstr>Entity States [Detached]</vt:lpstr>
      <vt:lpstr>Entity States [Added]</vt:lpstr>
      <vt:lpstr>Entity States [Unchanged]</vt:lpstr>
      <vt:lpstr>Entity States [Modified]</vt:lpstr>
      <vt:lpstr>Entity States [Deleted]</vt:lpstr>
      <vt:lpstr>Entity States [summary]</vt:lpstr>
      <vt:lpstr>Entity States [After Save changes]</vt:lpstr>
      <vt:lpstr>Entity States [Attach]</vt:lpstr>
      <vt:lpstr>Adding an existing entity to a navigation collection in EF Core</vt:lpstr>
      <vt:lpstr>Note</vt:lpstr>
      <vt:lpstr>the difference between eager loading, lazy loading, explicit loading</vt:lpstr>
      <vt:lpstr>Eager Loading examples</vt:lpstr>
      <vt:lpstr>Explicit Loading</vt:lpstr>
      <vt:lpstr>Explicit Loading</vt:lpstr>
      <vt:lpstr>Lazy Loading</vt:lpstr>
      <vt:lpstr>Interview Question how to increase the performance of your application</vt:lpstr>
      <vt:lpstr>ADO</vt:lpstr>
      <vt:lpstr>Connected Mode (Online Mode)</vt:lpstr>
      <vt:lpstr>Disconnected Mode (Offline Mode)</vt:lpstr>
      <vt:lpstr>ASP.NET CORE</vt:lpstr>
      <vt:lpstr>Action Filter</vt:lpstr>
      <vt:lpstr>Request handling flow in ASP.NET Core</vt:lpstr>
      <vt:lpstr>Git Via Visual Studio</vt:lpstr>
      <vt:lpstr>Create new branch</vt:lpstr>
      <vt:lpstr>Make branch as default at GitHub</vt:lpstr>
      <vt:lpstr>Deleting commit via visual</vt:lpstr>
      <vt:lpstr>Push branch [ahmed_branch1 ]for the first time </vt:lpstr>
      <vt:lpstr>Create pull request manually via github</vt:lpstr>
      <vt:lpstr>Create pull request manually via Visual Studio</vt:lpstr>
      <vt:lpstr>Pull from git hub</vt:lpstr>
      <vt:lpstr>Make folder as repo in github</vt:lpstr>
      <vt:lpstr>Git stash</vt:lpstr>
      <vt:lpstr>Stash [cont.]</vt:lpstr>
      <vt:lpstr>Helper code</vt:lpstr>
      <vt:lpstr>Creating project (base entity)</vt:lpstr>
      <vt:lpstr>ApplicationDbContext</vt:lpstr>
      <vt:lpstr>PaginationParameters, PagedResult</vt:lpstr>
      <vt:lpstr>PagedListAsync</vt:lpstr>
      <vt:lpstr>PagedList</vt:lpstr>
      <vt:lpstr>Mapping of pagination</vt:lpstr>
      <vt:lpstr>Page Parameters, IPage Parameters</vt:lpstr>
      <vt:lpstr>GetPagedList method</vt:lpstr>
      <vt:lpstr>Extension Method for IQuerable</vt:lpstr>
      <vt:lpstr>IGeneric repo</vt:lpstr>
      <vt:lpstr>Operation Result</vt:lpstr>
      <vt:lpstr>PowerPoint Presentation</vt:lpstr>
      <vt:lpstr>RDLC Report</vt:lpstr>
      <vt:lpstr>Refresh Token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tips</dc:title>
  <dc:creator>احمد محمد سمير</dc:creator>
  <cp:lastModifiedBy>IT Department</cp:lastModifiedBy>
  <cp:revision>819</cp:revision>
  <dcterms:created xsi:type="dcterms:W3CDTF">2024-03-11T12:02:03Z</dcterms:created>
  <dcterms:modified xsi:type="dcterms:W3CDTF">2026-02-09T08:15:22Z</dcterms:modified>
</cp:coreProperties>
</file>